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90" r:id="rId6"/>
    <p:sldId id="261" r:id="rId7"/>
    <p:sldId id="262" r:id="rId8"/>
    <p:sldId id="289" r:id="rId9"/>
    <p:sldId id="263" r:id="rId10"/>
    <p:sldId id="265" r:id="rId11"/>
    <p:sldId id="264" r:id="rId12"/>
    <p:sldId id="266" r:id="rId13"/>
    <p:sldId id="267" r:id="rId14"/>
    <p:sldId id="28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47" d="100"/>
          <a:sy n="47" d="100"/>
        </p:scale>
        <p:origin x="-108" y="-4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5D188F1-4243-46AE-9548-154A300DA907}" type="datetimeFigureOut">
              <a:rPr lang="zh-CN" altLang="en-US" smtClean="0"/>
              <a:t>2016-8-13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A1C90A-6EFE-4E1D-9CE9-9A4B93268480}" type="slidenum">
              <a:rPr lang="zh-CN" altLang="en-US" smtClean="0"/>
              <a:t>‹#›</a:t>
            </a:fld>
            <a:endParaRPr lang="zh-CN" altLang="en-US"/>
          </a:p>
        </p:txBody>
      </p:sp>
    </p:spTree>
    <p:extLst>
      <p:ext uri="{BB962C8B-B14F-4D97-AF65-F5344CB8AC3E}">
        <p14:creationId xmlns:p14="http://schemas.microsoft.com/office/powerpoint/2010/main" val="1972667145"/>
      </p:ext>
    </p:extLst>
  </p:cSld>
  <p:clrMapOvr>
    <a:masterClrMapping/>
  </p:clrMapOvr>
  <p:transition spd="slow" advTm="12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5D188F1-4243-46AE-9548-154A300DA907}" type="datetimeFigureOut">
              <a:rPr lang="zh-CN" altLang="en-US" smtClean="0"/>
              <a:t>2016-8-13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A1C90A-6EFE-4E1D-9CE9-9A4B93268480}" type="slidenum">
              <a:rPr lang="zh-CN" altLang="en-US" smtClean="0"/>
              <a:t>‹#›</a:t>
            </a:fld>
            <a:endParaRPr lang="zh-CN" altLang="en-US"/>
          </a:p>
        </p:txBody>
      </p:sp>
    </p:spTree>
    <p:extLst>
      <p:ext uri="{BB962C8B-B14F-4D97-AF65-F5344CB8AC3E}">
        <p14:creationId xmlns:p14="http://schemas.microsoft.com/office/powerpoint/2010/main" val="1807245929"/>
      </p:ext>
    </p:extLst>
  </p:cSld>
  <p:clrMapOvr>
    <a:masterClrMapping/>
  </p:clrMapOvr>
  <p:transition spd="slow" advTm="12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5D188F1-4243-46AE-9548-154A300DA907}" type="datetimeFigureOut">
              <a:rPr lang="zh-CN" altLang="en-US" smtClean="0"/>
              <a:t>2016-8-13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A1C90A-6EFE-4E1D-9CE9-9A4B93268480}" type="slidenum">
              <a:rPr lang="zh-CN" altLang="en-US" smtClean="0"/>
              <a:t>‹#›</a:t>
            </a:fld>
            <a:endParaRPr lang="zh-CN" altLang="en-US"/>
          </a:p>
        </p:txBody>
      </p:sp>
    </p:spTree>
    <p:extLst>
      <p:ext uri="{BB962C8B-B14F-4D97-AF65-F5344CB8AC3E}">
        <p14:creationId xmlns:p14="http://schemas.microsoft.com/office/powerpoint/2010/main" val="4144314099"/>
      </p:ext>
    </p:extLst>
  </p:cSld>
  <p:clrMapOvr>
    <a:masterClrMapping/>
  </p:clrMapOvr>
  <p:transition spd="slow" advTm="1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5D188F1-4243-46AE-9548-154A300DA907}" type="datetimeFigureOut">
              <a:rPr lang="zh-CN" altLang="en-US" smtClean="0"/>
              <a:t>2016-8-13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A1C90A-6EFE-4E1D-9CE9-9A4B93268480}" type="slidenum">
              <a:rPr lang="zh-CN" altLang="en-US" smtClean="0"/>
              <a:t>‹#›</a:t>
            </a:fld>
            <a:endParaRPr lang="zh-CN" altLang="en-US"/>
          </a:p>
        </p:txBody>
      </p:sp>
    </p:spTree>
    <p:extLst>
      <p:ext uri="{BB962C8B-B14F-4D97-AF65-F5344CB8AC3E}">
        <p14:creationId xmlns:p14="http://schemas.microsoft.com/office/powerpoint/2010/main" val="4214359301"/>
      </p:ext>
    </p:extLst>
  </p:cSld>
  <p:clrMapOvr>
    <a:masterClrMapping/>
  </p:clrMapOvr>
  <p:transition spd="slow" advTm="1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5D188F1-4243-46AE-9548-154A300DA907}" type="datetimeFigureOut">
              <a:rPr lang="zh-CN" altLang="en-US" smtClean="0"/>
              <a:t>2016-8-13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A1C90A-6EFE-4E1D-9CE9-9A4B93268480}" type="slidenum">
              <a:rPr lang="zh-CN" altLang="en-US" smtClean="0"/>
              <a:t>‹#›</a:t>
            </a:fld>
            <a:endParaRPr lang="zh-CN" altLang="en-US"/>
          </a:p>
        </p:txBody>
      </p:sp>
    </p:spTree>
    <p:extLst>
      <p:ext uri="{BB962C8B-B14F-4D97-AF65-F5344CB8AC3E}">
        <p14:creationId xmlns:p14="http://schemas.microsoft.com/office/powerpoint/2010/main" val="335592650"/>
      </p:ext>
    </p:extLst>
  </p:cSld>
  <p:clrMapOvr>
    <a:masterClrMapping/>
  </p:clrMapOvr>
  <p:transition spd="slow" advTm="12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5D188F1-4243-46AE-9548-154A300DA907}" type="datetimeFigureOut">
              <a:rPr lang="zh-CN" altLang="en-US" smtClean="0"/>
              <a:t>2016-8-13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A1C90A-6EFE-4E1D-9CE9-9A4B93268480}" type="slidenum">
              <a:rPr lang="zh-CN" altLang="en-US" smtClean="0"/>
              <a:t>‹#›</a:t>
            </a:fld>
            <a:endParaRPr lang="zh-CN" altLang="en-US"/>
          </a:p>
        </p:txBody>
      </p:sp>
    </p:spTree>
    <p:extLst>
      <p:ext uri="{BB962C8B-B14F-4D97-AF65-F5344CB8AC3E}">
        <p14:creationId xmlns:p14="http://schemas.microsoft.com/office/powerpoint/2010/main" val="4210908531"/>
      </p:ext>
    </p:extLst>
  </p:cSld>
  <p:clrMapOvr>
    <a:masterClrMapping/>
  </p:clrMapOvr>
  <p:transition spd="slow" advTm="12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5D188F1-4243-46AE-9548-154A300DA907}" type="datetimeFigureOut">
              <a:rPr lang="zh-CN" altLang="en-US" smtClean="0"/>
              <a:t>2016-8-13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A1C90A-6EFE-4E1D-9CE9-9A4B93268480}" type="slidenum">
              <a:rPr lang="zh-CN" altLang="en-US" smtClean="0"/>
              <a:t>‹#›</a:t>
            </a:fld>
            <a:endParaRPr lang="zh-CN" altLang="en-US"/>
          </a:p>
        </p:txBody>
      </p:sp>
    </p:spTree>
    <p:extLst>
      <p:ext uri="{BB962C8B-B14F-4D97-AF65-F5344CB8AC3E}">
        <p14:creationId xmlns:p14="http://schemas.microsoft.com/office/powerpoint/2010/main" val="3942577300"/>
      </p:ext>
    </p:extLst>
  </p:cSld>
  <p:clrMapOvr>
    <a:masterClrMapping/>
  </p:clrMapOvr>
  <p:transition spd="slow" advTm="12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5D188F1-4243-46AE-9548-154A300DA907}" type="datetimeFigureOut">
              <a:rPr lang="zh-CN" altLang="en-US" smtClean="0"/>
              <a:t>2016-8-13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A1C90A-6EFE-4E1D-9CE9-9A4B93268480}" type="slidenum">
              <a:rPr lang="zh-CN" altLang="en-US" smtClean="0"/>
              <a:t>‹#›</a:t>
            </a:fld>
            <a:endParaRPr lang="zh-CN" altLang="en-US"/>
          </a:p>
        </p:txBody>
      </p:sp>
    </p:spTree>
    <p:extLst>
      <p:ext uri="{BB962C8B-B14F-4D97-AF65-F5344CB8AC3E}">
        <p14:creationId xmlns:p14="http://schemas.microsoft.com/office/powerpoint/2010/main" val="617771983"/>
      </p:ext>
    </p:extLst>
  </p:cSld>
  <p:clrMapOvr>
    <a:masterClrMapping/>
  </p:clrMapOvr>
  <p:transition spd="slow" advTm="12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5D188F1-4243-46AE-9548-154A300DA907}" type="datetimeFigureOut">
              <a:rPr lang="zh-CN" altLang="en-US" smtClean="0"/>
              <a:t>2016-8-13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A1C90A-6EFE-4E1D-9CE9-9A4B93268480}" type="slidenum">
              <a:rPr lang="zh-CN" altLang="en-US" smtClean="0"/>
              <a:t>‹#›</a:t>
            </a:fld>
            <a:endParaRPr lang="zh-CN" altLang="en-US"/>
          </a:p>
        </p:txBody>
      </p:sp>
    </p:spTree>
    <p:extLst>
      <p:ext uri="{BB962C8B-B14F-4D97-AF65-F5344CB8AC3E}">
        <p14:creationId xmlns:p14="http://schemas.microsoft.com/office/powerpoint/2010/main" val="1851231627"/>
      </p:ext>
    </p:extLst>
  </p:cSld>
  <p:clrMapOvr>
    <a:masterClrMapping/>
  </p:clrMapOvr>
  <p:transition spd="slow" advTm="12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5D188F1-4243-46AE-9548-154A300DA907}" type="datetimeFigureOut">
              <a:rPr lang="zh-CN" altLang="en-US" smtClean="0"/>
              <a:t>2016-8-13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A1C90A-6EFE-4E1D-9CE9-9A4B93268480}" type="slidenum">
              <a:rPr lang="zh-CN" altLang="en-US" smtClean="0"/>
              <a:t>‹#›</a:t>
            </a:fld>
            <a:endParaRPr lang="zh-CN" altLang="en-US"/>
          </a:p>
        </p:txBody>
      </p:sp>
    </p:spTree>
    <p:extLst>
      <p:ext uri="{BB962C8B-B14F-4D97-AF65-F5344CB8AC3E}">
        <p14:creationId xmlns:p14="http://schemas.microsoft.com/office/powerpoint/2010/main" val="3725411475"/>
      </p:ext>
    </p:extLst>
  </p:cSld>
  <p:clrMapOvr>
    <a:masterClrMapping/>
  </p:clrMapOvr>
  <p:transition spd="slow" advTm="12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5D188F1-4243-46AE-9548-154A300DA907}" type="datetimeFigureOut">
              <a:rPr lang="zh-CN" altLang="en-US" smtClean="0"/>
              <a:t>2016-8-13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A1C90A-6EFE-4E1D-9CE9-9A4B93268480}" type="slidenum">
              <a:rPr lang="zh-CN" altLang="en-US" smtClean="0"/>
              <a:t>‹#›</a:t>
            </a:fld>
            <a:endParaRPr lang="zh-CN" altLang="en-US"/>
          </a:p>
        </p:txBody>
      </p:sp>
    </p:spTree>
    <p:extLst>
      <p:ext uri="{BB962C8B-B14F-4D97-AF65-F5344CB8AC3E}">
        <p14:creationId xmlns:p14="http://schemas.microsoft.com/office/powerpoint/2010/main" val="733825371"/>
      </p:ext>
    </p:extLst>
  </p:cSld>
  <p:clrMapOvr>
    <a:masterClrMapping/>
  </p:clrMapOvr>
  <p:transition spd="slow" advTm="12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188F1-4243-46AE-9548-154A300DA907}" type="datetimeFigureOut">
              <a:rPr lang="zh-CN" altLang="en-US" smtClean="0"/>
              <a:t>2016-8-13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1C90A-6EFE-4E1D-9CE9-9A4B93268480}" type="slidenum">
              <a:rPr lang="zh-CN" altLang="en-US" smtClean="0"/>
              <a:t>‹#›</a:t>
            </a:fld>
            <a:endParaRPr lang="zh-CN" altLang="en-US"/>
          </a:p>
        </p:txBody>
      </p:sp>
    </p:spTree>
    <p:extLst>
      <p:ext uri="{BB962C8B-B14F-4D97-AF65-F5344CB8AC3E}">
        <p14:creationId xmlns:p14="http://schemas.microsoft.com/office/powerpoint/2010/main" val="465989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2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5.em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hyperlink" Target="http://www.52e-mail.com/" TargetMode="External"/><Relationship Id="rId11" Type="http://schemas.openxmlformats.org/officeDocument/2006/relationships/image" Target="../media/image9.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gif"/><Relationship Id="rId7"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hyperlink" Target="http://www.52e-mail.com/" TargetMode="External"/><Relationship Id="rId5" Type="http://schemas.openxmlformats.org/officeDocument/2006/relationships/image" Target="../media/image12.gif"/><Relationship Id="rId10" Type="http://schemas.openxmlformats.org/officeDocument/2006/relationships/image" Target="../media/image9.png"/><Relationship Id="rId4" Type="http://schemas.openxmlformats.org/officeDocument/2006/relationships/image" Target="../media/image4.gif"/><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矩形 4"/>
          <p:cNvSpPr/>
          <p:nvPr/>
        </p:nvSpPr>
        <p:spPr>
          <a:xfrm>
            <a:off x="1664464" y="1981679"/>
            <a:ext cx="5700600" cy="296235"/>
          </a:xfrm>
          <a:prstGeom prst="rect">
            <a:avLst/>
          </a:prstGeom>
        </p:spPr>
        <p:txBody>
          <a:bodyPr wrap="none">
            <a:spAutoFit/>
          </a:bodyPr>
          <a:lstStyle/>
          <a:p>
            <a:pPr indent="2755900">
              <a:lnSpc>
                <a:spcPts val="1500"/>
              </a:lnSpc>
            </a:pPr>
            <a:r>
              <a:rPr lang="en-US" altLang="zh-CN" b="1" kern="0" dirty="0">
                <a:latin typeface="微软雅黑" panose="020B0503020204020204" pitchFamily="34" charset="-122"/>
                <a:cs typeface="宋体" panose="02010600030101010101" pitchFamily="2" charset="-122"/>
              </a:rPr>
              <a:t>2016-06-22      </a:t>
            </a:r>
            <a:r>
              <a:rPr lang="zh-CN" altLang="zh-CN" b="1" kern="0" dirty="0" smtClean="0">
                <a:effectLst/>
                <a:latin typeface="Calibri" panose="020F0502020204030204" pitchFamily="34" charset="0"/>
                <a:ea typeface="微软雅黑" panose="020B0503020204020204" pitchFamily="34" charset="-122"/>
                <a:cs typeface="宋体" panose="02010600030101010101" pitchFamily="2" charset="-122"/>
              </a:rPr>
              <a:t>医药汇通 </a:t>
            </a:r>
            <a:endParaRPr lang="zh-CN" altLang="zh-CN" sz="1200" b="1" kern="100" dirty="0">
              <a:latin typeface="Calibri" panose="020F0502020204030204" pitchFamily="34" charset="0"/>
              <a:cs typeface="Times New Roman" panose="02020603050405020304" pitchFamily="18" charset="0"/>
            </a:endParaRPr>
          </a:p>
        </p:txBody>
      </p:sp>
      <p:sp>
        <p:nvSpPr>
          <p:cNvPr id="6" name="矩形 5"/>
          <p:cNvSpPr/>
          <p:nvPr/>
        </p:nvSpPr>
        <p:spPr>
          <a:xfrm>
            <a:off x="1673197" y="710598"/>
            <a:ext cx="7436651" cy="707886"/>
          </a:xfrm>
          <a:prstGeom prst="rect">
            <a:avLst/>
          </a:prstGeom>
        </p:spPr>
        <p:txBody>
          <a:bodyPr wrap="none">
            <a:spAutoFit/>
          </a:bodyPr>
          <a:lstStyle/>
          <a:p>
            <a:pPr indent="165100">
              <a:spcAft>
                <a:spcPts val="750"/>
              </a:spcAft>
            </a:pPr>
            <a:r>
              <a:rPr lang="zh-CN" altLang="zh-CN" sz="4000" b="1" kern="0" dirty="0" smtClean="0">
                <a:blipFill>
                  <a:blip r:embed="rId4"/>
                  <a:stretch>
                    <a:fillRect/>
                  </a:stretch>
                </a:blipFill>
                <a:effectLst/>
                <a:latin typeface="Calibri" panose="020F0502020204030204" pitchFamily="34" charset="0"/>
                <a:ea typeface="微软雅黑" panose="020B0503020204020204" pitchFamily="34" charset="-122"/>
                <a:cs typeface="宋体" panose="02010600030101010101" pitchFamily="2" charset="-122"/>
              </a:rPr>
              <a:t>即将走上神台的普药——黄连素</a:t>
            </a:r>
            <a:endParaRPr lang="zh-CN" altLang="zh-CN" sz="4000" b="1" kern="100" dirty="0">
              <a:blipFill>
                <a:blip r:embed="rId4"/>
                <a:stretch>
                  <a:fillRect/>
                </a:stretch>
              </a:blipFill>
              <a:latin typeface="Calibri" panose="020F0502020204030204" pitchFamily="34" charset="0"/>
              <a:cs typeface="Times New Roman" panose="02020603050405020304" pitchFamily="18" charset="0"/>
            </a:endParaRPr>
          </a:p>
        </p:txBody>
      </p:sp>
      <p:sp>
        <p:nvSpPr>
          <p:cNvPr id="4" name="矩形 3"/>
          <p:cNvSpPr/>
          <p:nvPr/>
        </p:nvSpPr>
        <p:spPr>
          <a:xfrm>
            <a:off x="1673197" y="710598"/>
            <a:ext cx="7436651" cy="707886"/>
          </a:xfrm>
          <a:prstGeom prst="rect">
            <a:avLst/>
          </a:prstGeom>
        </p:spPr>
        <p:txBody>
          <a:bodyPr wrap="none">
            <a:spAutoFit/>
          </a:bodyPr>
          <a:lstStyle/>
          <a:p>
            <a:pPr indent="165100">
              <a:spcAft>
                <a:spcPts val="750"/>
              </a:spcAft>
            </a:pPr>
            <a:r>
              <a:rPr lang="zh-CN" altLang="zh-CN" sz="4000" b="1" kern="0" dirty="0" smtClean="0">
                <a:blipFill>
                  <a:blip r:embed="rId5"/>
                  <a:stretch>
                    <a:fillRect/>
                  </a:stretch>
                </a:blipFill>
                <a:effectLst/>
                <a:latin typeface="Calibri" panose="020F0502020204030204" pitchFamily="34" charset="0"/>
                <a:ea typeface="微软雅黑" panose="020B0503020204020204" pitchFamily="34" charset="-122"/>
                <a:cs typeface="宋体" panose="02010600030101010101" pitchFamily="2" charset="-122"/>
              </a:rPr>
              <a:t>即将走上神台的普药——黄连素</a:t>
            </a:r>
            <a:endParaRPr lang="zh-CN" altLang="zh-CN" sz="4000" b="1" kern="100" dirty="0">
              <a:blipFill>
                <a:blip r:embed="rId5"/>
                <a:stretch>
                  <a:fillRect/>
                </a:stretch>
              </a:blipFill>
              <a:latin typeface="Calibri" panose="020F0502020204030204" pitchFamily="34" charset="0"/>
              <a:cs typeface="Times New Roman" panose="02020603050405020304" pitchFamily="18" charset="0"/>
            </a:endParaRPr>
          </a:p>
        </p:txBody>
      </p:sp>
      <p:sp>
        <p:nvSpPr>
          <p:cNvPr id="7" name="WordArt 29"/>
          <p:cNvSpPr>
            <a:spLocks noChangeArrowheads="1" noChangeShapeType="1" noTextEdit="1"/>
          </p:cNvSpPr>
          <p:nvPr/>
        </p:nvSpPr>
        <p:spPr bwMode="auto">
          <a:xfrm>
            <a:off x="3614092" y="4120414"/>
            <a:ext cx="2143125" cy="314325"/>
          </a:xfrm>
          <a:prstGeom prst="rect">
            <a:avLst/>
          </a:prstGeom>
        </p:spPr>
        <p:txBody>
          <a:bodyPr wrap="none" fromWordArt="1">
            <a:prstTxWarp prst="textPlain">
              <a:avLst>
                <a:gd name="adj" fmla="val 50000"/>
              </a:avLst>
            </a:prstTxWarp>
          </a:bodyPr>
          <a:lstStyle/>
          <a:p>
            <a:pPr algn="ctr"/>
            <a:r>
              <a:rPr lang="en-US" altLang="zh-CN" sz="3600" b="1" kern="10" dirty="0" smtClean="0">
                <a:ln w="9525">
                  <a:solidFill>
                    <a:srgbClr val="CC3300"/>
                  </a:solidFill>
                  <a:round/>
                  <a:headEnd/>
                  <a:tailEnd/>
                </a:ln>
                <a:gradFill rotWithShape="1">
                  <a:gsLst>
                    <a:gs pos="0">
                      <a:srgbClr val="FFFF00"/>
                    </a:gs>
                    <a:gs pos="100000">
                      <a:srgbClr val="FF9933"/>
                    </a:gs>
                  </a:gsLst>
                  <a:path path="rect">
                    <a:fillToRect l="50000" t="50000" r="50000" b="50000"/>
                  </a:path>
                </a:gradFill>
                <a:effectLst>
                  <a:prstShdw prst="shdw17" dist="17961" dir="2700000">
                    <a:srgbClr val="7A1F00"/>
                  </a:prstShdw>
                </a:effectLst>
                <a:latin typeface="黑体" panose="02010609060101010101" pitchFamily="49" charset="-122"/>
                <a:ea typeface="黑体" panose="02010609060101010101" pitchFamily="49" charset="-122"/>
              </a:rPr>
              <a:t>2016-8-12</a:t>
            </a:r>
            <a:endParaRPr lang="zh-CN" altLang="en-US" sz="3600" b="1" kern="10" dirty="0">
              <a:ln w="9525">
                <a:solidFill>
                  <a:srgbClr val="CC3300"/>
                </a:solidFill>
                <a:round/>
                <a:headEnd/>
                <a:tailEnd/>
              </a:ln>
              <a:gradFill rotWithShape="1">
                <a:gsLst>
                  <a:gs pos="0">
                    <a:srgbClr val="FFFF00"/>
                  </a:gs>
                  <a:gs pos="100000">
                    <a:srgbClr val="FF9933"/>
                  </a:gs>
                </a:gsLst>
                <a:path path="rect">
                  <a:fillToRect l="50000" t="50000" r="50000" b="50000"/>
                </a:path>
              </a:gradFill>
              <a:effectLst>
                <a:prstShdw prst="shdw17" dist="17961" dir="2700000">
                  <a:srgbClr val="7A1F00"/>
                </a:prstShdw>
              </a:effectLst>
              <a:latin typeface="黑体" panose="02010609060101010101" pitchFamily="49" charset="-122"/>
              <a:ea typeface="黑体" panose="02010609060101010101" pitchFamily="49" charset="-122"/>
            </a:endParaRPr>
          </a:p>
        </p:txBody>
      </p:sp>
      <p:sp>
        <p:nvSpPr>
          <p:cNvPr id="10" name="Text Box 33"/>
          <p:cNvSpPr txBox="1">
            <a:spLocks noChangeArrowheads="1"/>
          </p:cNvSpPr>
          <p:nvPr/>
        </p:nvSpPr>
        <p:spPr bwMode="auto">
          <a:xfrm>
            <a:off x="2555875" y="4841875"/>
            <a:ext cx="448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b="1" dirty="0">
                <a:solidFill>
                  <a:srgbClr val="0AA8A8"/>
                </a:solidFill>
                <a:hlinkClick r:id="rId6"/>
              </a:rPr>
              <a:t>E-mail</a:t>
            </a:r>
            <a:r>
              <a:rPr lang="zh-CN" altLang="en-US" sz="2000" b="1" dirty="0">
                <a:solidFill>
                  <a:srgbClr val="0AA8A8"/>
                </a:solidFill>
                <a:hlinkClick r:id="rId6"/>
              </a:rPr>
              <a:t>文化传播网</a:t>
            </a:r>
            <a:r>
              <a:rPr lang="en-US" altLang="zh-CN" sz="2000" b="1" dirty="0">
                <a:solidFill>
                  <a:srgbClr val="0AA8A8"/>
                </a:solidFill>
                <a:hlinkClick r:id="rId6"/>
              </a:rPr>
              <a:t>www.52e-mail.com</a:t>
            </a:r>
            <a:endParaRPr lang="en-US" altLang="zh-CN" sz="2000" b="1" dirty="0">
              <a:solidFill>
                <a:srgbClr val="0AA8A8"/>
              </a:solidFill>
            </a:endParaRPr>
          </a:p>
        </p:txBody>
      </p:sp>
      <p:sp>
        <p:nvSpPr>
          <p:cNvPr id="11" name="WordArt 27"/>
          <p:cNvSpPr>
            <a:spLocks noChangeArrowheads="1" noChangeShapeType="1" noTextEdit="1"/>
          </p:cNvSpPr>
          <p:nvPr/>
        </p:nvSpPr>
        <p:spPr bwMode="auto">
          <a:xfrm>
            <a:off x="2571345" y="3045675"/>
            <a:ext cx="1714500" cy="493713"/>
          </a:xfrm>
          <a:prstGeom prst="rect">
            <a:avLst/>
          </a:prstGeom>
        </p:spPr>
        <p:txBody>
          <a:bodyPr wrap="none" fromWordArt="1">
            <a:prstTxWarp prst="textPlain">
              <a:avLst>
                <a:gd name="adj" fmla="val 50000"/>
              </a:avLst>
            </a:prstTxWarp>
          </a:bodyPr>
          <a:lstStyle/>
          <a:p>
            <a:pPr algn="ctr"/>
            <a:r>
              <a:rPr lang="zh-CN" altLang="en-US" sz="3200" b="1" kern="10" dirty="0">
                <a:ln w="19050">
                  <a:solidFill>
                    <a:srgbClr val="99CCFF"/>
                  </a:solidFill>
                  <a:round/>
                  <a:headEnd/>
                  <a:tailEnd/>
                </a:ln>
                <a:solidFill>
                  <a:srgbClr val="0066CC"/>
                </a:solidFill>
                <a:effectLst>
                  <a:outerShdw dist="35921" dir="2700000" algn="ctr" rotWithShape="0">
                    <a:srgbClr val="990000"/>
                  </a:outerShdw>
                </a:effectLst>
                <a:latin typeface="楷体" panose="02010609060101010101" pitchFamily="49" charset="-122"/>
                <a:ea typeface="楷体" panose="02010609060101010101" pitchFamily="49" charset="-122"/>
              </a:rPr>
              <a:t>网络资料</a:t>
            </a:r>
          </a:p>
        </p:txBody>
      </p:sp>
      <p:grpSp>
        <p:nvGrpSpPr>
          <p:cNvPr id="12" name="组合 11"/>
          <p:cNvGrpSpPr>
            <a:grpSpLocks/>
          </p:cNvGrpSpPr>
          <p:nvPr/>
        </p:nvGrpSpPr>
        <p:grpSpPr bwMode="auto">
          <a:xfrm>
            <a:off x="5451475" y="2781300"/>
            <a:ext cx="3692525" cy="1322388"/>
            <a:chOff x="5451475" y="2781300"/>
            <a:chExt cx="3692525" cy="1322387"/>
          </a:xfrm>
        </p:grpSpPr>
        <p:pic>
          <p:nvPicPr>
            <p:cNvPr id="13"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1475" y="2781300"/>
              <a:ext cx="3692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4"/>
            <p:cNvSpPr txBox="1">
              <a:spLocks noChangeArrowheads="1"/>
            </p:cNvSpPr>
            <p:nvPr/>
          </p:nvSpPr>
          <p:spPr bwMode="auto">
            <a:xfrm>
              <a:off x="5757217" y="3642022"/>
              <a:ext cx="25762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0000CC"/>
                  </a:solidFill>
                </a:rPr>
                <a:t>QQ:1625559772</a:t>
              </a:r>
              <a:endParaRPr lang="zh-CN" altLang="en-US" sz="2400" b="1">
                <a:solidFill>
                  <a:srgbClr val="0000CC"/>
                </a:solidFill>
              </a:endParaRPr>
            </a:p>
          </p:txBody>
        </p:sp>
      </p:grpSp>
      <p:pic>
        <p:nvPicPr>
          <p:cNvPr id="16" name="图片 15"/>
          <p:cNvPicPr>
            <a:picLocks noChangeAspect="1"/>
          </p:cNvPicPr>
          <p:nvPr/>
        </p:nvPicPr>
        <p:blipFill rotWithShape="1">
          <a:blip r:embed="rId8">
            <a:extLst>
              <a:ext uri="{28A0092B-C50C-407E-A947-70E740481C1C}">
                <a14:useLocalDpi xmlns:a14="http://schemas.microsoft.com/office/drawing/2010/main" val="0"/>
              </a:ext>
            </a:extLst>
          </a:blip>
          <a:srcRect r="20468"/>
          <a:stretch/>
        </p:blipFill>
        <p:spPr>
          <a:xfrm>
            <a:off x="11255298" y="21556"/>
            <a:ext cx="875876" cy="1101292"/>
          </a:xfrm>
          <a:prstGeom prst="rect">
            <a:avLst/>
          </a:prstGeom>
        </p:spPr>
      </p:pic>
      <p:pic>
        <p:nvPicPr>
          <p:cNvPr id="17" name="图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600" y="5687689"/>
            <a:ext cx="1218370" cy="1218370"/>
          </a:xfrm>
          <a:prstGeom prst="rect">
            <a:avLst/>
          </a:prstGeom>
        </p:spPr>
      </p:pic>
      <p:pic>
        <p:nvPicPr>
          <p:cNvPr id="18" name="图片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78307" y="5611197"/>
            <a:ext cx="903792" cy="1205056"/>
          </a:xfrm>
          <a:prstGeom prst="rect">
            <a:avLst/>
          </a:prstGeom>
        </p:spPr>
      </p:pic>
      <p:pic>
        <p:nvPicPr>
          <p:cNvPr id="19" name="图片 18"/>
          <p:cNvPicPr>
            <a:picLocks noChangeAspect="1"/>
          </p:cNvPicPr>
          <p:nvPr/>
        </p:nvPicPr>
        <p:blipFill rotWithShape="1">
          <a:blip r:embed="rId11">
            <a:extLst>
              <a:ext uri="{28A0092B-C50C-407E-A947-70E740481C1C}">
                <a14:useLocalDpi xmlns:a14="http://schemas.microsoft.com/office/drawing/2010/main" val="0"/>
              </a:ext>
            </a:extLst>
          </a:blip>
          <a:srcRect t="5678"/>
          <a:stretch/>
        </p:blipFill>
        <p:spPr>
          <a:xfrm>
            <a:off x="0" y="0"/>
            <a:ext cx="1329206" cy="1044774"/>
          </a:xfrm>
          <a:prstGeom prst="rect">
            <a:avLst/>
          </a:prstGeom>
        </p:spPr>
      </p:pic>
    </p:spTree>
    <p:extLst>
      <p:ext uri="{BB962C8B-B14F-4D97-AF65-F5344CB8AC3E}">
        <p14:creationId xmlns:p14="http://schemas.microsoft.com/office/powerpoint/2010/main" val="2115619492"/>
      </p:ext>
    </p:extLst>
  </p:cSld>
  <p:clrMapOvr>
    <a:masterClrMapping/>
  </p:clrMapOvr>
  <p:transition spd="slow" advTm="12000">
    <p:fade/>
    <p:sndAc>
      <p:stSnd loop="1">
        <p:snd r:embed="rId2" name="追求.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repeatCount="indefinite" fill="hold" grpId="0" nodeType="afterEffect">
                                  <p:stCondLst>
                                    <p:cond delay="0"/>
                                  </p:stCondLst>
                                  <p:childTnLst>
                                    <p:anim calcmode="lin" valueType="num">
                                      <p:cBhvr additive="base">
                                        <p:cTn id="6" dur="5000"/>
                                        <p:tgtEl>
                                          <p:spTgt spid="6"/>
                                        </p:tgtEl>
                                        <p:attrNameLst>
                                          <p:attrName>ppt_x</p:attrName>
                                        </p:attrNameLst>
                                      </p:cBhvr>
                                      <p:tavLst>
                                        <p:tav tm="0">
                                          <p:val>
                                            <p:strVal val="ppt_x"/>
                                          </p:val>
                                        </p:tav>
                                        <p:tav tm="100000">
                                          <p:val>
                                            <p:strVal val="0-ppt_w/2"/>
                                          </p:val>
                                        </p:tav>
                                      </p:tavLst>
                                    </p:anim>
                                    <p:anim calcmode="lin" valueType="num">
                                      <p:cBhvr additive="base">
                                        <p:cTn id="7" dur="5000"/>
                                        <p:tgtEl>
                                          <p:spTgt spid="6"/>
                                        </p:tgtEl>
                                        <p:attrNameLst>
                                          <p:attrName>ppt_y</p:attrName>
                                        </p:attrNameLst>
                                      </p:cBhvr>
                                      <p:tavLst>
                                        <p:tav tm="0">
                                          <p:val>
                                            <p:strVal val="ppt_y"/>
                                          </p:val>
                                        </p:tav>
                                        <p:tav tm="100000">
                                          <p:val>
                                            <p:strVal val="ppt_y"/>
                                          </p:val>
                                        </p:tav>
                                      </p:tavLst>
                                    </p:anim>
                                    <p:set>
                                      <p:cBhvr>
                                        <p:cTn id="8" dur="1" fill="hold">
                                          <p:stCondLst>
                                            <p:cond delay="4999"/>
                                          </p:stCondLst>
                                        </p:cTn>
                                        <p:tgtEl>
                                          <p:spTgt spid="6"/>
                                        </p:tgtEl>
                                        <p:attrNameLst>
                                          <p:attrName>style.visibility</p:attrName>
                                        </p:attrNameLst>
                                      </p:cBhvr>
                                      <p:to>
                                        <p:strVal val="hidden"/>
                                      </p:to>
                                    </p:set>
                                  </p:childTnLst>
                                </p:cTn>
                              </p:par>
                              <p:par>
                                <p:cTn id="9" presetID="2" presetClass="entr" presetSubtype="2" repeatCount="indefinite"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1+#ppt_w/2"/>
                                          </p:val>
                                        </p:tav>
                                        <p:tav tm="100000">
                                          <p:val>
                                            <p:strVal val="#ppt_x"/>
                                          </p:val>
                                        </p:tav>
                                      </p:tavLst>
                                    </p:anim>
                                    <p:anim calcmode="lin" valueType="num">
                                      <p:cBhvr additive="base">
                                        <p:cTn id="12" dur="5000" fill="hold"/>
                                        <p:tgtEl>
                                          <p:spTgt spid="4"/>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0-#ppt_w/2"/>
                                          </p:val>
                                        </p:tav>
                                        <p:tav tm="100000">
                                          <p:val>
                                            <p:strVal val="#ppt_x"/>
                                          </p:val>
                                        </p:tav>
                                      </p:tavLst>
                                    </p:anim>
                                    <p:anim calcmode="lin" valueType="num">
                                      <p:cBhvr additive="base">
                                        <p:cTn id="19" dur="10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000" fill="hold"/>
                                        <p:tgtEl>
                                          <p:spTgt spid="12"/>
                                        </p:tgtEl>
                                        <p:attrNameLst>
                                          <p:attrName>ppt_x</p:attrName>
                                        </p:attrNameLst>
                                      </p:cBhvr>
                                      <p:tavLst>
                                        <p:tav tm="0">
                                          <p:val>
                                            <p:strVal val="1+#ppt_w/2"/>
                                          </p:val>
                                        </p:tav>
                                        <p:tav tm="100000">
                                          <p:val>
                                            <p:strVal val="#ppt_x"/>
                                          </p:val>
                                        </p:tav>
                                      </p:tavLst>
                                    </p:anim>
                                    <p:anim calcmode="lin" valueType="num">
                                      <p:cBhvr additive="base">
                                        <p:cTn id="23" dur="1000" fill="hold"/>
                                        <p:tgtEl>
                                          <p:spTgt spid="12"/>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1000"/>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
                                        </p:tgtEl>
                                        <p:attrNameLst>
                                          <p:attrName>ppt_y</p:attrName>
                                        </p:attrNameLst>
                                      </p:cBhvr>
                                      <p:tavLst>
                                        <p:tav tm="0">
                                          <p:val>
                                            <p:strVal val="#ppt_y"/>
                                          </p:val>
                                        </p:tav>
                                        <p:tav tm="100000">
                                          <p:val>
                                            <p:strVal val="#ppt_y"/>
                                          </p:val>
                                        </p:tav>
                                      </p:tavLst>
                                    </p:anim>
                                    <p:anim calcmode="lin" valueType="num">
                                      <p:cBhvr>
                                        <p:cTn id="3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
                                        </p:tgtEl>
                                      </p:cBhvr>
                                    </p:animEffect>
                                  </p:childTnLst>
                                </p:cTn>
                              </p:par>
                            </p:childTnLst>
                          </p:cTn>
                        </p:par>
                        <p:par>
                          <p:cTn id="34" fill="hold">
                            <p:stCondLst>
                              <p:cond delay="5000"/>
                            </p:stCondLst>
                            <p:childTnLst>
                              <p:par>
                                <p:cTn id="35" presetID="36" presetClass="emph" presetSubtype="0" fill="hold" grpId="1" nodeType="afterEffect">
                                  <p:stCondLst>
                                    <p:cond delay="0"/>
                                  </p:stCondLst>
                                  <p:iterate type="lt">
                                    <p:tmPct val="10000"/>
                                  </p:iterate>
                                  <p:childTnLst>
                                    <p:animScale>
                                      <p:cBhvr>
                                        <p:cTn id="36" dur="250" autoRev="1" fill="hold">
                                          <p:stCondLst>
                                            <p:cond delay="0"/>
                                          </p:stCondLst>
                                        </p:cTn>
                                        <p:tgtEl>
                                          <p:spTgt spid="10"/>
                                        </p:tgtEl>
                                      </p:cBhvr>
                                      <p:to x="80000" y="100000"/>
                                    </p:animScale>
                                    <p:anim by="(#ppt_w*0.10)" calcmode="lin" valueType="num">
                                      <p:cBhvr>
                                        <p:cTn id="37" dur="250" autoRev="1" fill="hold">
                                          <p:stCondLst>
                                            <p:cond delay="0"/>
                                          </p:stCondLst>
                                        </p:cTn>
                                        <p:tgtEl>
                                          <p:spTgt spid="10"/>
                                        </p:tgtEl>
                                        <p:attrNameLst>
                                          <p:attrName>ppt_x</p:attrName>
                                        </p:attrNameLst>
                                      </p:cBhvr>
                                    </p:anim>
                                    <p:anim by="(-#ppt_w*0.10)" calcmode="lin" valueType="num">
                                      <p:cBhvr>
                                        <p:cTn id="38" dur="250" autoRev="1" fill="hold">
                                          <p:stCondLst>
                                            <p:cond delay="0"/>
                                          </p:stCondLst>
                                        </p:cTn>
                                        <p:tgtEl>
                                          <p:spTgt spid="10"/>
                                        </p:tgtEl>
                                        <p:attrNameLst>
                                          <p:attrName>ppt_y</p:attrName>
                                        </p:attrNameLst>
                                      </p:cBhvr>
                                    </p:anim>
                                    <p:animRot by="-480000">
                                      <p:cBhvr>
                                        <p:cTn id="39" dur="2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7" grpId="0" animBg="1"/>
      <p:bldP spid="10" grpId="0"/>
      <p:bldP spid="10" grpId="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49600" y="1677174"/>
            <a:ext cx="7056582" cy="4370427"/>
          </a:xfrm>
          <a:prstGeom prst="rect">
            <a:avLst/>
          </a:prstGeom>
        </p:spPr>
        <p:txBody>
          <a:bodyPr wrap="square">
            <a:spAutoFit/>
          </a:bodyPr>
          <a:lstStyle/>
          <a:p>
            <a:pPr lvl="0" indent="406400" eaLnBrk="0" fontAlgn="base" hangingPunct="0">
              <a:spcBef>
                <a:spcPct val="0"/>
              </a:spcBef>
              <a:spcAft>
                <a:spcPct val="0"/>
              </a:spcAft>
            </a:pPr>
            <a:r>
              <a:rPr kumimoji="0" lang="zh-CN" altLang="zh-CN" sz="2000" b="1" i="0" u="none" strike="noStrike" cap="none" normalizeH="0" baseline="0" dirty="0" smtClean="0">
                <a:ln>
                  <a:noFill/>
                </a:ln>
                <a:solidFill>
                  <a:srgbClr val="C00000"/>
                </a:solidFill>
                <a:effectLst/>
                <a:latin typeface="楷体" panose="02010609060101010101" pitchFamily="49" charset="-122"/>
                <a:ea typeface="楷体" panose="02010609060101010101" pitchFamily="49" charset="-122"/>
                <a:cs typeface="宋体" panose="02010600030101010101" pitchFamily="2" charset="-122"/>
              </a:rPr>
              <a:t>治糖尿病</a:t>
            </a:r>
            <a:r>
              <a:rPr kumimoji="0" lang="en-US" altLang="zh-CN" sz="2000" b="1" i="0" u="none" strike="noStrike" cap="none" normalizeH="0" baseline="0" dirty="0" smtClean="0">
                <a:ln>
                  <a:noFill/>
                </a:ln>
                <a:solidFill>
                  <a:srgbClr val="C00000"/>
                </a:solidFill>
                <a:effectLst/>
                <a:latin typeface="楷体" panose="02010609060101010101" pitchFamily="49" charset="-122"/>
                <a:ea typeface="楷体" panose="02010609060101010101" pitchFamily="49" charset="-122"/>
                <a:cs typeface="宋体" panose="02010600030101010101" pitchFamily="2" charset="-122"/>
              </a:rPr>
              <a:t>(</a:t>
            </a:r>
            <a:r>
              <a:rPr kumimoji="0" lang="zh-CN" altLang="en-US" sz="2000" b="1" i="0" u="none" strike="noStrike" cap="none" normalizeH="0" baseline="0" dirty="0" smtClean="0">
                <a:ln>
                  <a:noFill/>
                </a:ln>
                <a:solidFill>
                  <a:srgbClr val="C00000"/>
                </a:solidFill>
                <a:effectLst/>
                <a:latin typeface="楷体" panose="02010609060101010101" pitchFamily="49" charset="-122"/>
                <a:ea typeface="楷体" panose="02010609060101010101" pitchFamily="49" charset="-122"/>
                <a:cs typeface="宋体" panose="02010600030101010101" pitchFamily="2" charset="-122"/>
              </a:rPr>
              <a:t>糖尿病食品 </a:t>
            </a:r>
            <a:r>
              <a:rPr kumimoji="0" lang="en-US" altLang="zh-CN" sz="2000" b="1" i="0" u="none" strike="noStrike" cap="none" normalizeH="0" baseline="0" dirty="0" smtClean="0">
                <a:ln>
                  <a:noFill/>
                </a:ln>
                <a:solidFill>
                  <a:srgbClr val="C00000"/>
                </a:solidFill>
                <a:effectLst/>
                <a:latin typeface="楷体" panose="02010609060101010101" pitchFamily="49" charset="-122"/>
                <a:ea typeface="楷体" panose="02010609060101010101" pitchFamily="49" charset="-122"/>
                <a:cs typeface="宋体" panose="02010600030101010101" pitchFamily="2" charset="-122"/>
              </a:rPr>
              <a:t>)</a:t>
            </a:r>
            <a:endParaRPr kumimoji="0" lang="en-US" altLang="zh-CN" sz="1000" b="1" i="0" u="none" strike="noStrike" cap="none" normalizeH="0" baseline="0" dirty="0" smtClean="0">
              <a:ln>
                <a:noFill/>
              </a:ln>
              <a:solidFill>
                <a:srgbClr val="C00000"/>
              </a:solidFill>
              <a:effectLst/>
              <a:latin typeface="楷体" panose="02010609060101010101" pitchFamily="49" charset="-122"/>
              <a:ea typeface="楷体" panose="02010609060101010101" pitchFamily="49" charset="-122"/>
            </a:endParaRPr>
          </a:p>
          <a:p>
            <a:pPr lvl="0" indent="1333500" eaLnBrk="0" fontAlgn="base" hangingPunct="0">
              <a:spcBef>
                <a:spcPct val="0"/>
              </a:spcBef>
              <a:spcAft>
                <a:spcPct val="0"/>
              </a:spcAft>
            </a:pP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糖尿病是由于体内胰岛素分泌不足而引起的一种糖代谢紊乱疾病，也可服用盐酸小檗碱治疗。每次</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0.3</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0.5</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克，一天三次，一至三个月为一个疗程。待血糖 </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 </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血糖食品 </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恢复正常，需继续每次服</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0.3</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克，一天三次，两三个月停服一个星期，再维持治疗，总有效率为</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91%</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其治疗作用除与该药具有抗升糖激素作用有关外，还与该药能促进胰岛细胞再生功能恢复有关。用于心血管狭窄的治疗最近的试验发现，黄连素能抑制血管内皮增生。医生用老鼠的主动脉平滑肌细胞做试验，发现把黄连素加入细胞中，能活化</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T21</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基因，进而抑制两种蛋白，起到抑制血管平滑肌增生的效果。通常情况下，治疗心血管狭窄是使用气球扩张术和放置血管支架的方法，但半年后大约有</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30%</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40%</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的病人血管平滑肌增生，导致血管再度狭窄。为减少血管再度阻塞，最新的方法是在支架上涂西药。专家认为，未来可以尝试用黄连素代替西药，涂在支架上。</a:t>
            </a:r>
            <a:endParaRPr kumimoji="0" lang="zh-CN" altLang="en-US" sz="1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p>
            <a:pPr lvl="0" indent="1333500" eaLnBrk="0" fontAlgn="base" hangingPunct="0">
              <a:spcBef>
                <a:spcPct val="0"/>
              </a:spcBef>
              <a:spcAft>
                <a:spcPct val="0"/>
              </a:spcAft>
            </a:pPr>
            <a:endPar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p:txBody>
      </p:sp>
      <p:sp>
        <p:nvSpPr>
          <p:cNvPr id="3" name="矩形 2"/>
          <p:cNvSpPr/>
          <p:nvPr/>
        </p:nvSpPr>
        <p:spPr>
          <a:xfrm>
            <a:off x="1902691" y="1235456"/>
            <a:ext cx="9180946" cy="4812145"/>
          </a:xfrm>
          <a:prstGeom prst="rect">
            <a:avLst/>
          </a:prstGeom>
          <a:noFill/>
          <a:ln w="76200" cap="rnd">
            <a:solidFill>
              <a:srgbClr val="C00000"/>
            </a:solidFill>
          </a:ln>
          <a:effectLst>
            <a:innerShdw blurRad="1143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20468"/>
          <a:stretch/>
        </p:blipFill>
        <p:spPr>
          <a:xfrm>
            <a:off x="11255298" y="21556"/>
            <a:ext cx="875876" cy="1101292"/>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5687689"/>
            <a:ext cx="1218370" cy="121837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8307" y="5611197"/>
            <a:ext cx="903792" cy="12050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t="5678"/>
          <a:stretch/>
        </p:blipFill>
        <p:spPr>
          <a:xfrm>
            <a:off x="0" y="0"/>
            <a:ext cx="1329206" cy="1044774"/>
          </a:xfrm>
          <a:prstGeom prst="rect">
            <a:avLst/>
          </a:prstGeom>
        </p:spPr>
      </p:pic>
    </p:spTree>
    <p:extLst>
      <p:ext uri="{BB962C8B-B14F-4D97-AF65-F5344CB8AC3E}">
        <p14:creationId xmlns:p14="http://schemas.microsoft.com/office/powerpoint/2010/main" val="3426144160"/>
      </p:ext>
    </p:extLst>
  </p:cSld>
  <p:clrMapOvr>
    <a:masterClrMapping/>
  </p:clrMapOvr>
  <p:transition spd="slow"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图片 2" descr="http://mmbiz.qpic.cn/mmbiz/vvoKIgTTAYoHlZkic7hfL73jiaf9YIXrwXsbukzpqHk36DnQHWvajiawLXOkqXArZXUwpSaWnGzfE34KIJ0iaHiciadQ/640?wx_fmt=png&amp;wxfrom=5&amp;wx_laz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8" y="125093"/>
            <a:ext cx="3143250" cy="282892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4341089" y="1665259"/>
            <a:ext cx="6918037" cy="4001095"/>
          </a:xfrm>
          <a:prstGeom prst="rect">
            <a:avLst/>
          </a:prstGeom>
        </p:spPr>
        <p:txBody>
          <a:bodyPr wrap="square">
            <a:spAutoFit/>
          </a:bodyPr>
          <a:lstStyle/>
          <a:p>
            <a:pPr lvl="0" indent="358775" eaLnBrk="0" fontAlgn="base" hangingPunct="0">
              <a:spcBef>
                <a:spcPct val="0"/>
              </a:spcBef>
              <a:spcAft>
                <a:spcPct val="0"/>
              </a:spcAft>
            </a:pPr>
            <a:r>
              <a:rPr kumimoji="0" lang="zh-CN" altLang="en-US" sz="2000"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黄连素的经验总结：</a:t>
            </a:r>
            <a:endParaRPr kumimoji="0" lang="zh-CN" altLang="en-US" sz="1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p>
            <a:pPr lvl="0" indent="358775" eaLnBrk="0" fontAlgn="base" hangingPunct="0">
              <a:spcBef>
                <a:spcPct val="0"/>
              </a:spcBef>
              <a:spcAft>
                <a:spcPct val="0"/>
              </a:spcAft>
            </a:pP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1.</a:t>
            </a:r>
            <a:r>
              <a:rPr kumimoji="0" lang="zh-CN" altLang="en-US" b="1" i="0" u="none" strike="noStrike" cap="none" normalizeH="0" baseline="0" dirty="0" smtClean="0">
                <a:ln>
                  <a:noFill/>
                </a:ln>
                <a:solidFill>
                  <a:srgbClr val="C00000"/>
                </a:solidFill>
                <a:effectLst/>
                <a:latin typeface="楷体" panose="02010609060101010101" pitchFamily="49" charset="-122"/>
                <a:ea typeface="楷体" panose="02010609060101010101" pitchFamily="49" charset="-122"/>
                <a:cs typeface="宋体" panose="02010600030101010101" pitchFamily="2" charset="-122"/>
              </a:rPr>
              <a:t>用黄连素治疗高血脂症</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一个疗程（每日</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3</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次，每次</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0.3</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克，连服</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20</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天）后，血总胆固醇和甘油三酯显著下降，</a:t>
            </a:r>
            <a:r>
              <a:rPr kumimoji="0" lang="zh-CN" altLang="en-US" b="1" i="0" u="none" strike="noStrike" cap="none" normalizeH="0" baseline="0" dirty="0" smtClean="0">
                <a:ln>
                  <a:noFill/>
                </a:ln>
                <a:solidFill>
                  <a:srgbClr val="9A1913"/>
                </a:solidFill>
                <a:effectLst/>
                <a:latin typeface="楷体" panose="02010609060101010101" pitchFamily="49" charset="-122"/>
                <a:ea typeface="楷体" panose="02010609060101010101" pitchFamily="49" charset="-122"/>
                <a:cs typeface="宋体" panose="02010600030101010101" pitchFamily="2" charset="-122"/>
              </a:rPr>
              <a:t>对于因动脉硬化所致的冠心病及脑血管病有效。</a:t>
            </a:r>
            <a:endParaRPr kumimoji="0" lang="zh-CN" altLang="en-US" sz="1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p>
            <a:pPr lvl="0" indent="358775" eaLnBrk="0" fontAlgn="base" hangingPunct="0">
              <a:spcBef>
                <a:spcPct val="0"/>
              </a:spcBef>
              <a:spcAft>
                <a:spcPct val="0"/>
              </a:spcAft>
            </a:pP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2.</a:t>
            </a:r>
            <a:r>
              <a:rPr kumimoji="0" lang="zh-CN" altLang="en-US" b="1" i="0" u="none" strike="noStrike" cap="none" normalizeH="0" baseline="0" dirty="0" smtClean="0">
                <a:ln>
                  <a:noFill/>
                </a:ln>
                <a:solidFill>
                  <a:srgbClr val="9A1913"/>
                </a:solidFill>
                <a:effectLst/>
                <a:latin typeface="楷体" panose="02010609060101010101" pitchFamily="49" charset="-122"/>
                <a:ea typeface="楷体" panose="02010609060101010101" pitchFamily="49" charset="-122"/>
                <a:cs typeface="宋体" panose="02010600030101010101" pitchFamily="2" charset="-122"/>
              </a:rPr>
              <a:t>黄连素的降压作用也很好。</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多数老年高血压患者服药后，血压可降至正常范围。这是由于黄连素中的小蘖碱可直接作用于血管平滑肌，具有舒张血管作用。</a:t>
            </a:r>
            <a:endParaRPr kumimoji="0" lang="zh-CN" altLang="en-US" sz="1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p>
            <a:pPr lvl="0" indent="358775" eaLnBrk="0" fontAlgn="base" hangingPunct="0">
              <a:spcBef>
                <a:spcPct val="0"/>
              </a:spcBef>
              <a:spcAft>
                <a:spcPct val="0"/>
              </a:spcAft>
            </a:pP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3.</a:t>
            </a:r>
            <a:r>
              <a:rPr kumimoji="0" lang="zh-CN" altLang="en-US" b="1" i="0" u="none" strike="noStrike" cap="none" normalizeH="0" baseline="0" dirty="0" smtClean="0">
                <a:ln>
                  <a:noFill/>
                </a:ln>
                <a:solidFill>
                  <a:srgbClr val="9A1913"/>
                </a:solidFill>
                <a:effectLst/>
                <a:latin typeface="楷体" panose="02010609060101010101" pitchFamily="49" charset="-122"/>
                <a:ea typeface="楷体" panose="02010609060101010101" pitchFamily="49" charset="-122"/>
                <a:cs typeface="宋体" panose="02010600030101010101" pitchFamily="2" charset="-122"/>
              </a:rPr>
              <a:t>黄连素亦有降血糖、尿糖的作用</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。糖尿病病人每日口服</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4</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次，每项次</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0.4</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克，服</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1-3</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个月后，能使血糖降至正常水平。</a:t>
            </a:r>
          </a:p>
          <a:p>
            <a:pPr lvl="0" indent="358775" eaLnBrk="0" fontAlgn="base" hangingPunct="0">
              <a:spcBef>
                <a:spcPct val="0"/>
              </a:spcBef>
              <a:spcAft>
                <a:spcPct val="0"/>
              </a:spcAft>
            </a:pP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4.</a:t>
            </a:r>
            <a:r>
              <a:rPr kumimoji="0" lang="zh-CN" altLang="en-US" b="1" i="0" u="none" strike="noStrike" cap="none" normalizeH="0" baseline="0" dirty="0" smtClean="0">
                <a:ln>
                  <a:noFill/>
                </a:ln>
                <a:solidFill>
                  <a:srgbClr val="C00000"/>
                </a:solidFill>
                <a:effectLst/>
                <a:latin typeface="楷体" panose="02010609060101010101" pitchFamily="49" charset="-122"/>
                <a:ea typeface="楷体" panose="02010609060101010101" pitchFamily="49" charset="-122"/>
                <a:cs typeface="宋体" panose="02010600030101010101" pitchFamily="2" charset="-122"/>
              </a:rPr>
              <a:t>中老年人发生心律失常多与器质性心脏病有关，如冠状动脉硬化性心脏病、心肌炎等</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。每日口服黄连素</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4</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次，每次</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0.4</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克，连服</a:t>
            </a:r>
            <a:r>
              <a:rPr kumimoji="0" lang="en-US" altLang="zh-CN"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7-12</a:t>
            </a:r>
            <a:r>
              <a:rPr kumimoji="0" lang="zh-CN" altLang="en-US" b="1" i="0" u="none" strike="noStrike" cap="none" normalizeH="0" baseline="0" dirty="0" smtClean="0">
                <a:ln>
                  <a:noFill/>
                </a:ln>
                <a:solidFill>
                  <a:srgbClr val="3E3E3E"/>
                </a:solidFill>
                <a:effectLst/>
                <a:latin typeface="楷体" panose="02010609060101010101" pitchFamily="49" charset="-122"/>
                <a:ea typeface="楷体" panose="02010609060101010101" pitchFamily="49" charset="-122"/>
                <a:cs typeface="宋体" panose="02010600030101010101" pitchFamily="2" charset="-122"/>
              </a:rPr>
              <a:t>天，能使心悸、气短、胸闷等不适症状减轻或消失，可缓解或纠正心律失常。科研成果显示：黄连素能增加冠状动脉血流量，改善心肌功能，从而降低因</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冠状动脉梗塞所引起的心律失常的发病率</a:t>
            </a:r>
            <a:endParaRPr kumimoji="0" lang="zh-CN" altLang="en-US" sz="4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p:txBody>
      </p:sp>
      <p:sp>
        <p:nvSpPr>
          <p:cNvPr id="7" name="矩形 6"/>
          <p:cNvSpPr/>
          <p:nvPr/>
        </p:nvSpPr>
        <p:spPr>
          <a:xfrm>
            <a:off x="3114148" y="6294704"/>
            <a:ext cx="777136" cy="369332"/>
          </a:xfrm>
          <a:prstGeom prst="rect">
            <a:avLst/>
          </a:prstGeom>
        </p:spPr>
        <p:txBody>
          <a:bodyPr wrap="none">
            <a:spAutoFit/>
          </a:bodyPr>
          <a:lstStyle/>
          <a:p>
            <a:pPr indent="358140"/>
            <a:r>
              <a:rPr lang="zh-CN" altLang="zh-CN" kern="0" dirty="0" smtClean="0">
                <a:solidFill>
                  <a:srgbClr val="3E3E3E"/>
                </a:solidFill>
                <a:effectLst/>
                <a:latin typeface="Calibri" panose="020F0502020204030204" pitchFamily="34" charset="0"/>
                <a:ea typeface="微软雅黑" panose="020B0503020204020204" pitchFamily="34" charset="-122"/>
                <a:cs typeface="宋体" panose="02010600030101010101" pitchFamily="2" charset="-122"/>
              </a:rPr>
              <a:t>。</a:t>
            </a:r>
            <a:endParaRPr lang="zh-CN" altLang="zh-CN" sz="1200" kern="100" dirty="0">
              <a:latin typeface="Calibri" panose="020F0502020204030204" pitchFamily="34" charset="0"/>
              <a:cs typeface="Times New Roman" panose="02020603050405020304" pitchFamily="18" charset="0"/>
            </a:endParaRPr>
          </a:p>
        </p:txBody>
      </p:sp>
      <p:sp>
        <p:nvSpPr>
          <p:cNvPr id="8" name="矩形 7"/>
          <p:cNvSpPr/>
          <p:nvPr/>
        </p:nvSpPr>
        <p:spPr>
          <a:xfrm>
            <a:off x="3759199" y="1145310"/>
            <a:ext cx="7832437" cy="4812145"/>
          </a:xfrm>
          <a:prstGeom prst="rect">
            <a:avLst/>
          </a:prstGeom>
          <a:noFill/>
          <a:ln w="76200" cap="rnd">
            <a:solidFill>
              <a:srgbClr val="C00000"/>
            </a:solidFill>
          </a:ln>
          <a:effectLst>
            <a:innerShdw blurRad="1143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r="20468"/>
          <a:stretch/>
        </p:blipFill>
        <p:spPr>
          <a:xfrm>
            <a:off x="11255298" y="21556"/>
            <a:ext cx="875876" cy="1101292"/>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5687689"/>
            <a:ext cx="1218370" cy="121837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8307" y="5611197"/>
            <a:ext cx="903792" cy="1205056"/>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t="5678"/>
          <a:stretch/>
        </p:blipFill>
        <p:spPr>
          <a:xfrm>
            <a:off x="0" y="0"/>
            <a:ext cx="1329206" cy="1044774"/>
          </a:xfrm>
          <a:prstGeom prst="rect">
            <a:avLst/>
          </a:prstGeom>
        </p:spPr>
      </p:pic>
    </p:spTree>
    <p:extLst>
      <p:ext uri="{BB962C8B-B14F-4D97-AF65-F5344CB8AC3E}">
        <p14:creationId xmlns:p14="http://schemas.microsoft.com/office/powerpoint/2010/main" val="4002167038"/>
      </p:ext>
    </p:extLst>
  </p:cSld>
  <p:clrMapOvr>
    <a:masterClrMapping/>
  </p:clrMapOvr>
  <p:transition spd="slow"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heel(1)">
                                      <p:cBhvr>
                                        <p:cTn id="7" dur="2000"/>
                                        <p:tgtEl>
                                          <p:spTgt spid="102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4000"/>
                            </p:stCondLst>
                            <p:childTnLst>
                              <p:par>
                                <p:cTn id="13" presetID="2" presetClass="entr" presetSubtype="4"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1201" y="2118632"/>
            <a:ext cx="6927272" cy="3139321"/>
          </a:xfrm>
          <a:prstGeom prst="rect">
            <a:avLst/>
          </a:prstGeom>
        </p:spPr>
        <p:txBody>
          <a:bodyPr wrap="square">
            <a:spAutoFit/>
          </a:bodyPr>
          <a:lstStyle/>
          <a:p>
            <a:pPr indent="358140"/>
            <a:r>
              <a:rPr lang="en-US" altLang="zh-CN" b="1" kern="0" dirty="0">
                <a:solidFill>
                  <a:srgbClr val="3E3E3E"/>
                </a:solidFill>
                <a:latin typeface="楷体" panose="02010609060101010101" pitchFamily="49" charset="-122"/>
                <a:ea typeface="楷体" panose="02010609060101010101" pitchFamily="49" charset="-122"/>
                <a:cs typeface="宋体" panose="02010600030101010101" pitchFamily="2" charset="-122"/>
              </a:rPr>
              <a:t>5.</a:t>
            </a:r>
            <a:r>
              <a:rPr lang="zh-CN" altLang="zh-CN" b="1" kern="0" dirty="0" smtClean="0">
                <a:solidFill>
                  <a:srgbClr val="9A1913"/>
                </a:solidFill>
                <a:effectLst/>
                <a:latin typeface="楷体" panose="02010609060101010101" pitchFamily="49" charset="-122"/>
                <a:ea typeface="楷体" panose="02010609060101010101" pitchFamily="49" charset="-122"/>
                <a:cs typeface="宋体" panose="02010600030101010101" pitchFamily="2" charset="-122"/>
              </a:rPr>
              <a:t>黄连素还有一定的防癌作用。</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患有慢性结肠炎、结肠息肉、食道炎等疾病的人经常服用，既有治疗作用，又可防治发生癌变。</a:t>
            </a:r>
            <a:endParaRPr lang="zh-CN" altLang="zh-CN" sz="1200" b="1" kern="100" dirty="0">
              <a:latin typeface="楷体" panose="02010609060101010101" pitchFamily="49" charset="-122"/>
              <a:ea typeface="楷体" panose="02010609060101010101" pitchFamily="49" charset="-122"/>
              <a:cs typeface="Times New Roman" panose="02020603050405020304" pitchFamily="18" charset="0"/>
            </a:endParaRPr>
          </a:p>
          <a:p>
            <a:pPr indent="358140"/>
            <a:r>
              <a:rPr lang="en-US" altLang="zh-CN" b="1" kern="0" dirty="0">
                <a:solidFill>
                  <a:srgbClr val="3E3E3E"/>
                </a:solidFill>
                <a:latin typeface="楷体" panose="02010609060101010101" pitchFamily="49" charset="-122"/>
                <a:ea typeface="楷体" panose="02010609060101010101" pitchFamily="49" charset="-122"/>
                <a:cs typeface="宋体" panose="02010600030101010101" pitchFamily="2" charset="-122"/>
              </a:rPr>
              <a:t>6.</a:t>
            </a:r>
            <a:r>
              <a:rPr lang="zh-CN" altLang="zh-CN" b="1" kern="0" dirty="0" smtClean="0">
                <a:solidFill>
                  <a:srgbClr val="9A1913"/>
                </a:solidFill>
                <a:effectLst/>
                <a:latin typeface="楷体" panose="02010609060101010101" pitchFamily="49" charset="-122"/>
                <a:ea typeface="楷体" panose="02010609060101010101" pitchFamily="49" charset="-122"/>
                <a:cs typeface="宋体" panose="02010600030101010101" pitchFamily="2" charset="-122"/>
              </a:rPr>
              <a:t>黄连素对防治短暂性脑缺血发作亦有良好效果。</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短暂性脑缺血发作是脑栓塞的一个重要危险因素，如不及时控制，约有半数可诱发脑栓塞而致生命危险。由于短暂性脑缺血发作的发生及转归与血小板聚集力密切相关，所以抗血小板凝集剂如阿司匹林早已成为治疗短暂性脑缺血发作，预防脑梗塞的有效药物。黄连素如同阿司匹林可抑制血小板凝集，并且作用更为广泛，是比阿司匹林更加有效的药物。由于黄连素药源广，副作用小，易被病人接受，因而可用于短暂性脑缺血发作的治疗。具体用法：每日</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0.9</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克，分三次口服，连续治疗</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30</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天为一疗程，可用</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2-3</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个疗程。</a:t>
            </a:r>
            <a:endParaRPr lang="zh-CN" altLang="zh-CN" sz="12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矩形 2"/>
          <p:cNvSpPr/>
          <p:nvPr/>
        </p:nvSpPr>
        <p:spPr>
          <a:xfrm>
            <a:off x="2022763" y="1145310"/>
            <a:ext cx="9180946" cy="4812145"/>
          </a:xfrm>
          <a:prstGeom prst="rect">
            <a:avLst/>
          </a:prstGeom>
          <a:noFill/>
          <a:ln w="76200" cap="rnd">
            <a:solidFill>
              <a:srgbClr val="C00000"/>
            </a:solidFill>
          </a:ln>
          <a:effectLst>
            <a:innerShdw blurRad="1143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20468"/>
          <a:stretch/>
        </p:blipFill>
        <p:spPr>
          <a:xfrm>
            <a:off x="11255298" y="21556"/>
            <a:ext cx="875876" cy="1101292"/>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5687689"/>
            <a:ext cx="1218370" cy="121837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8307" y="5611197"/>
            <a:ext cx="903792" cy="12050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t="5678"/>
          <a:stretch/>
        </p:blipFill>
        <p:spPr>
          <a:xfrm>
            <a:off x="0" y="0"/>
            <a:ext cx="1329206" cy="1044774"/>
          </a:xfrm>
          <a:prstGeom prst="rect">
            <a:avLst/>
          </a:prstGeom>
        </p:spPr>
      </p:pic>
    </p:spTree>
    <p:extLst>
      <p:ext uri="{BB962C8B-B14F-4D97-AF65-F5344CB8AC3E}">
        <p14:creationId xmlns:p14="http://schemas.microsoft.com/office/powerpoint/2010/main" val="773337852"/>
      </p:ext>
    </p:extLst>
  </p:cSld>
  <p:clrMapOvr>
    <a:masterClrMapping/>
  </p:clrMapOvr>
  <p:transition spd="slow"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1" presetClass="entr" presetSubtype="1"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65236" y="1988726"/>
            <a:ext cx="6096000" cy="3600986"/>
          </a:xfrm>
          <a:prstGeom prst="rect">
            <a:avLst/>
          </a:prstGeom>
        </p:spPr>
        <p:txBody>
          <a:bodyPr>
            <a:spAutoFit/>
          </a:bodyPr>
          <a:lstStyle/>
          <a:p>
            <a:pPr indent="358140"/>
            <a:r>
              <a:rPr lang="en-US" altLang="zh-CN" b="1" kern="0" dirty="0" smtClean="0">
                <a:solidFill>
                  <a:srgbClr val="3E3E3E"/>
                </a:solidFill>
                <a:latin typeface="楷体" panose="02010609060101010101" pitchFamily="49" charset="-122"/>
                <a:ea typeface="楷体" panose="02010609060101010101" pitchFamily="49" charset="-122"/>
                <a:cs typeface="宋体" panose="02010600030101010101" pitchFamily="2" charset="-122"/>
              </a:rPr>
              <a:t>7. </a:t>
            </a:r>
            <a:r>
              <a:rPr lang="zh-CN" altLang="zh-CN" b="1" kern="0" dirty="0" smtClean="0">
                <a:solidFill>
                  <a:srgbClr val="9A1913"/>
                </a:solidFill>
                <a:effectLst/>
                <a:latin typeface="楷体" panose="02010609060101010101" pitchFamily="49" charset="-122"/>
                <a:ea typeface="楷体" panose="02010609060101010101" pitchFamily="49" charset="-122"/>
                <a:cs typeface="宋体" panose="02010600030101010101" pitchFamily="2" charset="-122"/>
              </a:rPr>
              <a:t>抗心力衰竭。</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当心脏由于心肌收缩力减弱，不能将静脉回流的血液全部送入动脉时，就会造成血液淤滞，心排血量降低，难以满足组织代谢的需要。可在餐前服用盐酸小檗碱来治疗，每次</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0.4-0.6</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克，一天三次。一般</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1-5</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天见效，总有效率为</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71%</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。但急症、重症病人仍需送医院诊治。</a:t>
            </a:r>
            <a:endParaRPr lang="zh-CN" altLang="zh-CN" sz="1200" b="1" kern="100" dirty="0" smtClean="0">
              <a:latin typeface="楷体" panose="02010609060101010101" pitchFamily="49" charset="-122"/>
              <a:ea typeface="楷体" panose="02010609060101010101" pitchFamily="49" charset="-122"/>
              <a:cs typeface="Times New Roman" panose="02020603050405020304" pitchFamily="18" charset="0"/>
            </a:endParaRPr>
          </a:p>
          <a:p>
            <a:pPr indent="358140"/>
            <a:r>
              <a:rPr lang="en-US" altLang="zh-CN" b="1" kern="0" dirty="0" smtClean="0">
                <a:solidFill>
                  <a:srgbClr val="3E3E3E"/>
                </a:solidFill>
                <a:latin typeface="楷体" panose="02010609060101010101" pitchFamily="49" charset="-122"/>
                <a:ea typeface="楷体" panose="02010609060101010101" pitchFamily="49" charset="-122"/>
                <a:cs typeface="宋体" panose="02010600030101010101" pitchFamily="2" charset="-122"/>
              </a:rPr>
              <a:t>8.</a:t>
            </a:r>
            <a:r>
              <a:rPr lang="zh-CN" altLang="zh-CN" b="1" kern="0" dirty="0" smtClean="0">
                <a:solidFill>
                  <a:srgbClr val="9A1913"/>
                </a:solidFill>
                <a:effectLst/>
                <a:latin typeface="楷体" panose="02010609060101010101" pitchFamily="49" charset="-122"/>
                <a:ea typeface="楷体" panose="02010609060101010101" pitchFamily="49" charset="-122"/>
                <a:cs typeface="宋体" panose="02010600030101010101" pitchFamily="2" charset="-122"/>
              </a:rPr>
              <a:t>褥疮。</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首先将非糖衣黄连素研成粉末，加盐酸环丙沙星溶液调成软膏状，创面周围皮肤常规消毒，清除创面坏死组织，用无菌生理盐水冲洗创面后拭干，然后外敷配方药物（每平方厘米创面黄连素</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0.1 g</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加盐酸环丙沙星溶液</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0.5ml</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）于创面，每日</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2~3</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次，</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7</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天为一个疗程。黄连素加盐酸环丙沙星配方治疗褥疮有较好的效果，而且取材方便。</a:t>
            </a:r>
            <a:endParaRPr lang="zh-CN" altLang="zh-CN" sz="1200" b="1" kern="100" dirty="0" smtClean="0">
              <a:latin typeface="楷体" panose="02010609060101010101" pitchFamily="49" charset="-122"/>
              <a:ea typeface="楷体" panose="02010609060101010101" pitchFamily="49" charset="-122"/>
              <a:cs typeface="Times New Roman" panose="02020603050405020304" pitchFamily="18" charset="0"/>
            </a:endParaRPr>
          </a:p>
          <a:p>
            <a:pPr indent="3733800"/>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来源：南京日报等</a:t>
            </a:r>
            <a:endParaRPr lang="zh-CN" altLang="zh-CN" sz="1200" b="1" kern="100" dirty="0" smtClean="0">
              <a:latin typeface="楷体" panose="02010609060101010101" pitchFamily="49" charset="-122"/>
              <a:ea typeface="楷体" panose="02010609060101010101" pitchFamily="49" charset="-122"/>
              <a:cs typeface="Times New Roman" panose="02020603050405020304" pitchFamily="18" charset="0"/>
            </a:endParaRPr>
          </a:p>
          <a:p>
            <a:pPr algn="just">
              <a:spcAft>
                <a:spcPts val="0"/>
              </a:spcAft>
            </a:pPr>
            <a:r>
              <a:rPr lang="en-US" altLang="zh-CN" sz="1200" b="1" kern="100" dirty="0" smtClean="0">
                <a:latin typeface="楷体" panose="02010609060101010101" pitchFamily="49" charset="-122"/>
                <a:ea typeface="楷体" panose="02010609060101010101" pitchFamily="49" charset="-122"/>
                <a:cs typeface="Times New Roman" panose="02020603050405020304" pitchFamily="18" charset="0"/>
              </a:rPr>
              <a:t> </a:t>
            </a:r>
            <a:endParaRPr lang="zh-CN" altLang="zh-CN" sz="12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矩形 2"/>
          <p:cNvSpPr/>
          <p:nvPr/>
        </p:nvSpPr>
        <p:spPr>
          <a:xfrm>
            <a:off x="2022763" y="1145310"/>
            <a:ext cx="9180946" cy="4812145"/>
          </a:xfrm>
          <a:prstGeom prst="rect">
            <a:avLst/>
          </a:prstGeom>
          <a:noFill/>
          <a:ln w="76200" cap="rnd">
            <a:solidFill>
              <a:srgbClr val="C00000"/>
            </a:solidFill>
          </a:ln>
          <a:effectLst>
            <a:innerShdw blurRad="1143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20468"/>
          <a:stretch/>
        </p:blipFill>
        <p:spPr>
          <a:xfrm>
            <a:off x="11255298" y="21556"/>
            <a:ext cx="875876" cy="1101292"/>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5687689"/>
            <a:ext cx="1218370" cy="121837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8307" y="5611197"/>
            <a:ext cx="903792" cy="12050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t="5678"/>
          <a:stretch/>
        </p:blipFill>
        <p:spPr>
          <a:xfrm>
            <a:off x="0" y="0"/>
            <a:ext cx="1329206" cy="1044774"/>
          </a:xfrm>
          <a:prstGeom prst="rect">
            <a:avLst/>
          </a:prstGeom>
        </p:spPr>
      </p:pic>
    </p:spTree>
    <p:extLst>
      <p:ext uri="{BB962C8B-B14F-4D97-AF65-F5344CB8AC3E}">
        <p14:creationId xmlns:p14="http://schemas.microsoft.com/office/powerpoint/2010/main" val="1673045651"/>
      </p:ext>
    </p:extLst>
  </p:cSld>
  <p:clrMapOvr>
    <a:masterClrMapping/>
  </p:clrMapOvr>
  <p:transition spd="slow"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6" presetClass="entr" presetSubtype="21"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矩形 1"/>
          <p:cNvSpPr/>
          <p:nvPr/>
        </p:nvSpPr>
        <p:spPr>
          <a:xfrm>
            <a:off x="1663960" y="710598"/>
            <a:ext cx="7436651" cy="707886"/>
          </a:xfrm>
          <a:prstGeom prst="rect">
            <a:avLst/>
          </a:prstGeom>
        </p:spPr>
        <p:txBody>
          <a:bodyPr wrap="none">
            <a:spAutoFit/>
          </a:bodyPr>
          <a:lstStyle/>
          <a:p>
            <a:pPr indent="165100">
              <a:spcAft>
                <a:spcPts val="750"/>
              </a:spcAft>
            </a:pPr>
            <a:r>
              <a:rPr lang="zh-CN" altLang="zh-CN" sz="4000" b="1" kern="0" dirty="0" smtClean="0">
                <a:blipFill>
                  <a:blip r:embed="rId3"/>
                  <a:stretch>
                    <a:fillRect/>
                  </a:stretch>
                </a:blipFill>
                <a:effectLst/>
                <a:latin typeface="Calibri" panose="020F0502020204030204" pitchFamily="34" charset="0"/>
                <a:ea typeface="微软雅黑" panose="020B0503020204020204" pitchFamily="34" charset="-122"/>
                <a:cs typeface="宋体" panose="02010600030101010101" pitchFamily="2" charset="-122"/>
              </a:rPr>
              <a:t>即将走上神台的普药——黄连素</a:t>
            </a:r>
            <a:endParaRPr lang="zh-CN" altLang="zh-CN" sz="4000" b="1" kern="100" dirty="0">
              <a:blipFill>
                <a:blip r:embed="rId3"/>
                <a:stretch>
                  <a:fillRect/>
                </a:stretch>
              </a:blipFill>
              <a:latin typeface="Calibri" panose="020F0502020204030204" pitchFamily="34" charset="0"/>
              <a:cs typeface="Times New Roman" panose="02020603050405020304" pitchFamily="18" charset="0"/>
            </a:endParaRPr>
          </a:p>
        </p:txBody>
      </p:sp>
      <p:sp>
        <p:nvSpPr>
          <p:cNvPr id="3" name="矩形 2"/>
          <p:cNvSpPr/>
          <p:nvPr/>
        </p:nvSpPr>
        <p:spPr>
          <a:xfrm>
            <a:off x="1663960" y="710598"/>
            <a:ext cx="7436651" cy="707886"/>
          </a:xfrm>
          <a:prstGeom prst="rect">
            <a:avLst/>
          </a:prstGeom>
        </p:spPr>
        <p:txBody>
          <a:bodyPr wrap="none">
            <a:spAutoFit/>
          </a:bodyPr>
          <a:lstStyle/>
          <a:p>
            <a:pPr indent="165100">
              <a:spcAft>
                <a:spcPts val="750"/>
              </a:spcAft>
            </a:pPr>
            <a:r>
              <a:rPr lang="zh-CN" altLang="zh-CN" sz="4000" b="1" kern="0" dirty="0" smtClean="0">
                <a:blipFill>
                  <a:blip r:embed="rId4"/>
                  <a:stretch>
                    <a:fillRect/>
                  </a:stretch>
                </a:blipFill>
                <a:effectLst/>
                <a:latin typeface="Calibri" panose="020F0502020204030204" pitchFamily="34" charset="0"/>
                <a:ea typeface="微软雅黑" panose="020B0503020204020204" pitchFamily="34" charset="-122"/>
                <a:cs typeface="宋体" panose="02010600030101010101" pitchFamily="2" charset="-122"/>
              </a:rPr>
              <a:t>即将走上神台的普药——黄连素</a:t>
            </a:r>
            <a:endParaRPr lang="zh-CN" altLang="zh-CN" sz="4000" b="1" kern="100" dirty="0">
              <a:blipFill>
                <a:blip r:embed="rId4"/>
                <a:stretch>
                  <a:fillRect/>
                </a:stretch>
              </a:blipFill>
              <a:latin typeface="Calibri" panose="020F0502020204030204" pitchFamily="34" charset="0"/>
              <a:cs typeface="Times New Roman" panose="02020603050405020304" pitchFamily="18" charset="0"/>
            </a:endParaRPr>
          </a:p>
        </p:txBody>
      </p:sp>
      <p:sp>
        <p:nvSpPr>
          <p:cNvPr id="5" name="Rectangle 19"/>
          <p:cNvSpPr>
            <a:spLocks noChangeArrowheads="1"/>
          </p:cNvSpPr>
          <p:nvPr/>
        </p:nvSpPr>
        <p:spPr bwMode="auto">
          <a:xfrm>
            <a:off x="4091647" y="4483822"/>
            <a:ext cx="2581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9E533C51-586F-4FB1-8615-2A0F04E7A435}" type="datetime3">
              <a:rPr lang="zh-CN" altLang="en-US" sz="1800" b="1">
                <a:solidFill>
                  <a:srgbClr val="CC00FF"/>
                </a:solidFill>
              </a:rPr>
              <a:pPr eaLnBrk="1" hangingPunct="1">
                <a:spcBef>
                  <a:spcPct val="0"/>
                </a:spcBef>
                <a:buFontTx/>
                <a:buNone/>
              </a:pPr>
              <a:t>2016年8月13日星期六</a:t>
            </a:fld>
            <a:endParaRPr lang="en-US" altLang="zh-CN" sz="1800" b="1" dirty="0">
              <a:solidFill>
                <a:srgbClr val="CC00FF"/>
              </a:solidFill>
            </a:endParaRPr>
          </a:p>
        </p:txBody>
      </p:sp>
      <p:pic>
        <p:nvPicPr>
          <p:cNvPr id="6" name="Picture 13" descr="祝您健康长寿"/>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9581" y="2625580"/>
            <a:ext cx="211931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2">
            <a:hlinkClick r:id="rId6" tooltip="幻灯片来自www.52e-mail.com，欢迎访问！"/>
          </p:cNvPr>
          <p:cNvSpPr txBox="1">
            <a:spLocks noChangeArrowheads="1"/>
          </p:cNvSpPr>
          <p:nvPr/>
        </p:nvSpPr>
        <p:spPr bwMode="auto">
          <a:xfrm>
            <a:off x="2303429" y="6213725"/>
            <a:ext cx="712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rgbClr val="0000FF"/>
                </a:solidFill>
              </a:rPr>
              <a:t>更多精彩请点击这里访问</a:t>
            </a:r>
            <a:r>
              <a:rPr lang="en-US" altLang="zh-CN" sz="2400" b="1" dirty="0">
                <a:solidFill>
                  <a:srgbClr val="0000FF"/>
                </a:solidFill>
              </a:rPr>
              <a:t>http://www.52e-mail.com</a:t>
            </a:r>
          </a:p>
        </p:txBody>
      </p:sp>
      <p:pic>
        <p:nvPicPr>
          <p:cNvPr id="4" name="图片 3"/>
          <p:cNvPicPr>
            <a:picLocks noChangeAspect="1"/>
          </p:cNvPicPr>
          <p:nvPr/>
        </p:nvPicPr>
        <p:blipFill rotWithShape="1">
          <a:blip r:embed="rId7">
            <a:extLst>
              <a:ext uri="{28A0092B-C50C-407E-A947-70E740481C1C}">
                <a14:useLocalDpi xmlns:a14="http://schemas.microsoft.com/office/drawing/2010/main" val="0"/>
              </a:ext>
            </a:extLst>
          </a:blip>
          <a:srcRect r="20468"/>
          <a:stretch/>
        </p:blipFill>
        <p:spPr>
          <a:xfrm>
            <a:off x="11255298" y="21556"/>
            <a:ext cx="875876" cy="1101292"/>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00" y="5687689"/>
            <a:ext cx="1218370" cy="1218370"/>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78307" y="5611197"/>
            <a:ext cx="903792" cy="1205056"/>
          </a:xfrm>
          <a:prstGeom prst="rect">
            <a:avLst/>
          </a:prstGeom>
        </p:spPr>
      </p:pic>
      <p:pic>
        <p:nvPicPr>
          <p:cNvPr id="12" name="图片 11"/>
          <p:cNvPicPr>
            <a:picLocks noChangeAspect="1"/>
          </p:cNvPicPr>
          <p:nvPr/>
        </p:nvPicPr>
        <p:blipFill rotWithShape="1">
          <a:blip r:embed="rId10">
            <a:extLst>
              <a:ext uri="{28A0092B-C50C-407E-A947-70E740481C1C}">
                <a14:useLocalDpi xmlns:a14="http://schemas.microsoft.com/office/drawing/2010/main" val="0"/>
              </a:ext>
            </a:extLst>
          </a:blip>
          <a:srcRect t="5678"/>
          <a:stretch/>
        </p:blipFill>
        <p:spPr>
          <a:xfrm>
            <a:off x="0" y="0"/>
            <a:ext cx="1329206" cy="1044774"/>
          </a:xfrm>
          <a:prstGeom prst="rect">
            <a:avLst/>
          </a:prstGeom>
        </p:spPr>
      </p:pic>
      <p:sp>
        <p:nvSpPr>
          <p:cNvPr id="14" name="矩形 13"/>
          <p:cNvSpPr/>
          <p:nvPr/>
        </p:nvSpPr>
        <p:spPr>
          <a:xfrm>
            <a:off x="2873086" y="5215647"/>
            <a:ext cx="5891356" cy="369332"/>
          </a:xfrm>
          <a:prstGeom prst="rect">
            <a:avLst/>
          </a:prstGeom>
        </p:spPr>
        <p:txBody>
          <a:bodyPr wrap="none">
            <a:spAutoFit/>
          </a:bodyPr>
          <a:lstStyle/>
          <a:p>
            <a:pPr indent="165100">
              <a:spcAft>
                <a:spcPts val="750"/>
              </a:spcAft>
            </a:pPr>
            <a:r>
              <a:rPr lang="zh-CN" altLang="en-US" b="1" kern="0" dirty="0">
                <a:blipFill>
                  <a:blip r:embed="rId4"/>
                  <a:stretch>
                    <a:fillRect/>
                  </a:stretch>
                </a:blipFill>
                <a:latin typeface="Calibri" panose="020F0502020204030204" pitchFamily="34" charset="0"/>
                <a:ea typeface="微软雅黑" panose="020B0503020204020204" pitchFamily="34" charset="-122"/>
                <a:cs typeface="宋体" panose="02010600030101010101" pitchFamily="2" charset="-122"/>
              </a:rPr>
              <a:t>温馨提示：本内容仅供参考，请在药师的指导下使用！</a:t>
            </a:r>
            <a:endParaRPr lang="zh-CN" altLang="zh-CN" b="1" kern="100" dirty="0">
              <a:blipFill>
                <a:blip r:embed="rId4"/>
                <a:stretch>
                  <a:fillRect/>
                </a:stretch>
              </a:blip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7034141"/>
      </p:ext>
    </p:extLst>
  </p:cSld>
  <p:clrMapOvr>
    <a:masterClrMapping/>
  </p:clrMapOvr>
  <p:transition spd="slow"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repeatCount="indefinite" fill="hold" grpId="0" nodeType="afterEffect">
                                  <p:stCondLst>
                                    <p:cond delay="0"/>
                                  </p:stCondLst>
                                  <p:childTnLst>
                                    <p:anim calcmode="lin" valueType="num">
                                      <p:cBhvr additive="base">
                                        <p:cTn id="6" dur="5000"/>
                                        <p:tgtEl>
                                          <p:spTgt spid="2"/>
                                        </p:tgtEl>
                                        <p:attrNameLst>
                                          <p:attrName>ppt_x</p:attrName>
                                        </p:attrNameLst>
                                      </p:cBhvr>
                                      <p:tavLst>
                                        <p:tav tm="0">
                                          <p:val>
                                            <p:strVal val="ppt_x"/>
                                          </p:val>
                                        </p:tav>
                                        <p:tav tm="100000">
                                          <p:val>
                                            <p:strVal val="0-ppt_w/2"/>
                                          </p:val>
                                        </p:tav>
                                      </p:tavLst>
                                    </p:anim>
                                    <p:anim calcmode="lin" valueType="num">
                                      <p:cBhvr additive="base">
                                        <p:cTn id="7" dur="5000"/>
                                        <p:tgtEl>
                                          <p:spTgt spid="2"/>
                                        </p:tgtEl>
                                        <p:attrNameLst>
                                          <p:attrName>ppt_y</p:attrName>
                                        </p:attrNameLst>
                                      </p:cBhvr>
                                      <p:tavLst>
                                        <p:tav tm="0">
                                          <p:val>
                                            <p:strVal val="ppt_y"/>
                                          </p:val>
                                        </p:tav>
                                        <p:tav tm="100000">
                                          <p:val>
                                            <p:strVal val="ppt_y"/>
                                          </p:val>
                                        </p:tav>
                                      </p:tavLst>
                                    </p:anim>
                                    <p:set>
                                      <p:cBhvr>
                                        <p:cTn id="8" dur="1" fill="hold">
                                          <p:stCondLst>
                                            <p:cond delay="4999"/>
                                          </p:stCondLst>
                                        </p:cTn>
                                        <p:tgtEl>
                                          <p:spTgt spid="2"/>
                                        </p:tgtEl>
                                        <p:attrNameLst>
                                          <p:attrName>style.visibility</p:attrName>
                                        </p:attrNameLst>
                                      </p:cBhvr>
                                      <p:to>
                                        <p:strVal val="hidden"/>
                                      </p:to>
                                    </p:set>
                                  </p:childTnLst>
                                </p:cTn>
                              </p:par>
                              <p:par>
                                <p:cTn id="9" presetID="2" presetClass="entr" presetSubtype="2" repeatCount="indefinite"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1+#ppt_w/2"/>
                                          </p:val>
                                        </p:tav>
                                        <p:tav tm="100000">
                                          <p:val>
                                            <p:strVal val="#ppt_x"/>
                                          </p:val>
                                        </p:tav>
                                      </p:tavLst>
                                    </p:anim>
                                    <p:anim calcmode="lin" valueType="num">
                                      <p:cBhvr additive="base">
                                        <p:cTn id="12" dur="500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5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childTnLst>
                          </p:cTn>
                        </p:par>
                        <p:par>
                          <p:cTn id="27" fill="hold">
                            <p:stCondLst>
                              <p:cond delay="7150"/>
                            </p:stCondLst>
                            <p:childTnLst>
                              <p:par>
                                <p:cTn id="28" presetID="34" presetClass="emph" presetSubtype="0" repeatCount="indefinite" fill="hold" grpId="1" nodeType="afterEffect">
                                  <p:stCondLst>
                                    <p:cond delay="0"/>
                                  </p:stCondLst>
                                  <p:iterate type="lt">
                                    <p:tmPct val="10000"/>
                                  </p:iterate>
                                  <p:childTnLst>
                                    <p:animMotion origin="layout" path="M -3.54167E-6 2.22222E-6 L -3.54167E-6 -0.07222 " pathEditMode="relative" rAng="0" ptsTypes="AA">
                                      <p:cBhvr>
                                        <p:cTn id="29" dur="250" accel="50000" decel="50000" autoRev="1" fill="hold">
                                          <p:stCondLst>
                                            <p:cond delay="0"/>
                                          </p:stCondLst>
                                        </p:cTn>
                                        <p:tgtEl>
                                          <p:spTgt spid="7"/>
                                        </p:tgtEl>
                                        <p:attrNameLst>
                                          <p:attrName>ppt_x</p:attrName>
                                          <p:attrName>ppt_y</p:attrName>
                                        </p:attrNameLst>
                                      </p:cBhvr>
                                      <p:rCtr x="0" y="-3611"/>
                                    </p:animMotion>
                                    <p:animRot by="1500000">
                                      <p:cBhvr>
                                        <p:cTn id="30" dur="125" fill="hold">
                                          <p:stCondLst>
                                            <p:cond delay="0"/>
                                          </p:stCondLst>
                                        </p:cTn>
                                        <p:tgtEl>
                                          <p:spTgt spid="7"/>
                                        </p:tgtEl>
                                        <p:attrNameLst>
                                          <p:attrName>r</p:attrName>
                                        </p:attrNameLst>
                                      </p:cBhvr>
                                    </p:animRot>
                                    <p:animRot by="-1500000">
                                      <p:cBhvr>
                                        <p:cTn id="31" dur="125" fill="hold">
                                          <p:stCondLst>
                                            <p:cond delay="125"/>
                                          </p:stCondLst>
                                        </p:cTn>
                                        <p:tgtEl>
                                          <p:spTgt spid="7"/>
                                        </p:tgtEl>
                                        <p:attrNameLst>
                                          <p:attrName>r</p:attrName>
                                        </p:attrNameLst>
                                      </p:cBhvr>
                                    </p:animRot>
                                    <p:animRot by="-1500000">
                                      <p:cBhvr>
                                        <p:cTn id="32" dur="125" fill="hold">
                                          <p:stCondLst>
                                            <p:cond delay="250"/>
                                          </p:stCondLst>
                                        </p:cTn>
                                        <p:tgtEl>
                                          <p:spTgt spid="7"/>
                                        </p:tgtEl>
                                        <p:attrNameLst>
                                          <p:attrName>r</p:attrName>
                                        </p:attrNameLst>
                                      </p:cBhvr>
                                    </p:animRot>
                                    <p:animRot by="1500000">
                                      <p:cBhvr>
                                        <p:cTn id="33" dur="125" fill="hold">
                                          <p:stCondLst>
                                            <p:cond delay="375"/>
                                          </p:stCondLst>
                                        </p:cTn>
                                        <p:tgtEl>
                                          <p:spTgt spid="7"/>
                                        </p:tgtEl>
                                        <p:attrNameLst>
                                          <p:attrName>r</p:attrName>
                                        </p:attrNameLst>
                                      </p:cBhvr>
                                    </p:animRot>
                                  </p:childTnLst>
                                </p:cTn>
                              </p:par>
                              <p:par>
                                <p:cTn id="34" presetID="2" presetClass="entr" presetSubtype="2" repeatCount="indefinite"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0" fill="hold"/>
                                        <p:tgtEl>
                                          <p:spTgt spid="14"/>
                                        </p:tgtEl>
                                        <p:attrNameLst>
                                          <p:attrName>ppt_x</p:attrName>
                                        </p:attrNameLst>
                                      </p:cBhvr>
                                      <p:tavLst>
                                        <p:tav tm="0">
                                          <p:val>
                                            <p:strVal val="1+#ppt_w/2"/>
                                          </p:val>
                                        </p:tav>
                                        <p:tav tm="100000">
                                          <p:val>
                                            <p:strVal val="#ppt_x"/>
                                          </p:val>
                                        </p:tav>
                                      </p:tavLst>
                                    </p:anim>
                                    <p:anim calcmode="lin" valueType="num">
                                      <p:cBhvr additive="base">
                                        <p:cTn id="37" dur="5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7" grpId="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83345" y="1935555"/>
            <a:ext cx="7555345" cy="3231654"/>
          </a:xfrm>
          <a:prstGeom prst="rect">
            <a:avLst/>
          </a:prstGeom>
        </p:spPr>
        <p:txBody>
          <a:bodyPr wrap="square">
            <a:spAutoFit/>
          </a:bodyPr>
          <a:lstStyle/>
          <a:p>
            <a:pPr indent="457200"/>
            <a:r>
              <a:rPr lang="zh-CN" altLang="zh-CN" sz="2400" b="1" kern="0" dirty="0" smtClean="0">
                <a:solidFill>
                  <a:srgbClr val="3E3E3E"/>
                </a:solidFill>
                <a:effectLst/>
                <a:latin typeface="华文楷体" panose="02010600040101010101" pitchFamily="2" charset="-122"/>
                <a:ea typeface="华文楷体" panose="02010600040101010101" pitchFamily="2" charset="-122"/>
                <a:cs typeface="宋体" panose="02010600030101010101" pitchFamily="2" charset="-122"/>
              </a:rPr>
              <a:t>前言</a:t>
            </a:r>
            <a:r>
              <a:rPr lang="en-US" altLang="zh-CN" b="1" kern="0" dirty="0">
                <a:solidFill>
                  <a:srgbClr val="3E3E3E"/>
                </a:solidFill>
                <a:latin typeface="华文楷体" panose="02010600040101010101" pitchFamily="2" charset="-122"/>
                <a:ea typeface="华文楷体" panose="02010600040101010101" pitchFamily="2" charset="-122"/>
                <a:cs typeface="宋体" panose="02010600030101010101" pitchFamily="2" charset="-122"/>
              </a:rPr>
              <a:t>:</a:t>
            </a:r>
            <a:r>
              <a:rPr lang="zh-CN" altLang="zh-CN" b="1" kern="0" dirty="0" smtClean="0">
                <a:solidFill>
                  <a:srgbClr val="3E3E3E"/>
                </a:solidFill>
                <a:effectLst/>
                <a:latin typeface="华文楷体" panose="02010600040101010101" pitchFamily="2" charset="-122"/>
                <a:ea typeface="华文楷体" panose="02010600040101010101" pitchFamily="2" charset="-122"/>
                <a:cs typeface="宋体" panose="02010600030101010101" pitchFamily="2" charset="-122"/>
              </a:rPr>
              <a:t>物美价廉的中药黄连素通常用来治疗痢疾和肠炎，但是今后</a:t>
            </a:r>
            <a:r>
              <a:rPr lang="zh-CN" altLang="zh-CN" b="1" kern="0" dirty="0" smtClean="0">
                <a:solidFill>
                  <a:srgbClr val="9A1913"/>
                </a:solidFill>
                <a:effectLst/>
                <a:latin typeface="华文楷体" panose="02010600040101010101" pitchFamily="2" charset="-122"/>
                <a:ea typeface="华文楷体" panose="02010600040101010101" pitchFamily="2" charset="-122"/>
                <a:cs typeface="宋体" panose="02010600030101010101" pitchFamily="2" charset="-122"/>
              </a:rPr>
              <a:t>它可能还可以用于防治冠心病、糖尿病——南京市第一医院的专家在临床上发现黄连素具有降血糖及降血脂功能，并从分子水平揭开了黄连素降血脂的奥秘。研究成果发表在世界权威杂志《自然》上</a:t>
            </a:r>
            <a:r>
              <a:rPr lang="zh-CN" altLang="zh-CN" b="1" kern="0" dirty="0" smtClean="0">
                <a:solidFill>
                  <a:srgbClr val="3E3E3E"/>
                </a:solidFill>
                <a:effectLst/>
                <a:latin typeface="华文楷体" panose="02010600040101010101" pitchFamily="2" charset="-122"/>
                <a:ea typeface="华文楷体" panose="02010600040101010101" pitchFamily="2" charset="-122"/>
                <a:cs typeface="宋体" panose="02010600030101010101" pitchFamily="2" charset="-122"/>
              </a:rPr>
              <a:t>，成为发掘祖国医药宝库中一个重要事件，也标志着我国天然药物研究获得世界领先的成就。</a:t>
            </a:r>
            <a:endParaRPr lang="zh-CN" altLang="zh-CN" sz="1200" b="1" kern="100" dirty="0">
              <a:latin typeface="华文楷体" panose="02010600040101010101" pitchFamily="2" charset="-122"/>
              <a:ea typeface="华文楷体" panose="02010600040101010101" pitchFamily="2" charset="-122"/>
              <a:cs typeface="Times New Roman" panose="02020603050405020304" pitchFamily="18" charset="0"/>
            </a:endParaRPr>
          </a:p>
          <a:p>
            <a:pPr indent="355600"/>
            <a:r>
              <a:rPr lang="zh-CN" altLang="zh-CN" b="1" kern="0" dirty="0" smtClean="0">
                <a:solidFill>
                  <a:srgbClr val="3E3E3E"/>
                </a:solidFill>
                <a:effectLst/>
                <a:latin typeface="华文楷体" panose="02010600040101010101" pitchFamily="2" charset="-122"/>
                <a:ea typeface="华文楷体" panose="02010600040101010101" pitchFamily="2" charset="-122"/>
                <a:cs typeface="宋体" panose="02010600030101010101" pitchFamily="2" charset="-122"/>
              </a:rPr>
              <a:t>该研究获得中国中西医结合学会科技进步二等奖，近日又获得南京市科技进步一等奖。血脂异常是造成冠心病、糖尿病及心、脑、肾血管动脉硬化等疾病的主要原因之一，降低“低密度脂蛋白”是治疗、防治冠心病、糖尿病的首要目标，目前通用的降脂药物均为西药“他汀类”药物。南京市第一医院内分泌科专家魏敬在临床上偶然发现，黄连素具有降糖降脂作用，这个原始发现让她非常惊喜。</a:t>
            </a:r>
            <a:endParaRPr lang="zh-CN" altLang="zh-CN" sz="1200" b="1" kern="100"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3" name="矩形 2"/>
          <p:cNvSpPr/>
          <p:nvPr/>
        </p:nvSpPr>
        <p:spPr>
          <a:xfrm>
            <a:off x="2022763" y="1145310"/>
            <a:ext cx="9180946" cy="4812145"/>
          </a:xfrm>
          <a:prstGeom prst="rect">
            <a:avLst/>
          </a:prstGeom>
          <a:noFill/>
          <a:ln w="76200" cap="rnd">
            <a:solidFill>
              <a:srgbClr val="C00000"/>
            </a:solidFill>
          </a:ln>
          <a:effectLst>
            <a:innerShdw blurRad="1143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20468"/>
          <a:stretch/>
        </p:blipFill>
        <p:spPr>
          <a:xfrm>
            <a:off x="11255298" y="21556"/>
            <a:ext cx="875876" cy="1101292"/>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5687689"/>
            <a:ext cx="1218370" cy="121837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8307" y="5611197"/>
            <a:ext cx="903792" cy="12050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t="5678"/>
          <a:stretch/>
        </p:blipFill>
        <p:spPr>
          <a:xfrm>
            <a:off x="0" y="0"/>
            <a:ext cx="1329206" cy="1044774"/>
          </a:xfrm>
          <a:prstGeom prst="rect">
            <a:avLst/>
          </a:prstGeom>
        </p:spPr>
      </p:pic>
    </p:spTree>
    <p:extLst>
      <p:ext uri="{BB962C8B-B14F-4D97-AF65-F5344CB8AC3E}">
        <p14:creationId xmlns:p14="http://schemas.microsoft.com/office/powerpoint/2010/main" val="3279845622"/>
      </p:ext>
    </p:extLst>
  </p:cSld>
  <p:clrMapOvr>
    <a:masterClrMapping/>
  </p:clrMapOvr>
  <p:transition spd="slow"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 presetClass="entr" presetSubtype="3"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0" y="1982450"/>
            <a:ext cx="6096000" cy="2893100"/>
          </a:xfrm>
          <a:prstGeom prst="rect">
            <a:avLst/>
          </a:prstGeom>
        </p:spPr>
        <p:txBody>
          <a:bodyPr>
            <a:spAutoFit/>
          </a:bodyPr>
          <a:lstStyle/>
          <a:p>
            <a:pPr marL="66675" indent="304800"/>
            <a:r>
              <a:rPr lang="zh-CN" altLang="zh-CN" sz="2000"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黄连素究竟是通过什么途径起到降糖降脂作用的？</a:t>
            </a:r>
            <a:endParaRPr lang="zh-CN" altLang="zh-CN" sz="1200" b="1"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a:p>
            <a:pPr indent="355600"/>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为了揭开这个谜底，国家自然科学基金和江苏省自然科学基金分别立项给予大力支持，南京市第一医院魏敬主任和中国医学科学院医药生物技术研究所蒋建东教授等十几位专家联手开展了攻关。南京市第一医院科教处副处长、课题主要完成人之一王书奎博士昨向记者介绍说，专家分别进行了细胞、动物实验和临床研究，证实</a:t>
            </a: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黄连素促进肝细胞对“低密度脂蛋白”的吸收，从而降低血脂，</a:t>
            </a:r>
            <a:r>
              <a:rPr lang="zh-CN" altLang="zh-CN" b="1" kern="0" dirty="0" smtClean="0">
                <a:effectLst/>
                <a:latin typeface="楷体" panose="02010609060101010101" pitchFamily="49" charset="-122"/>
                <a:ea typeface="楷体" panose="02010609060101010101" pitchFamily="49" charset="-122"/>
                <a:cs typeface="宋体" panose="02010600030101010101" pitchFamily="2" charset="-122"/>
              </a:rPr>
              <a:t>其作用</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机理与“他汀类”药物完全不同，但降脂效果等同于“他汀类”药物，</a:t>
            </a: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对病人肝肾功能无明显影响。</a:t>
            </a:r>
            <a:endParaRPr lang="zh-CN" altLang="zh-CN" sz="1200" b="1"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3" name="矩形 2"/>
          <p:cNvSpPr/>
          <p:nvPr/>
        </p:nvSpPr>
        <p:spPr>
          <a:xfrm>
            <a:off x="2198254" y="1117601"/>
            <a:ext cx="8118764" cy="4812145"/>
          </a:xfrm>
          <a:prstGeom prst="rect">
            <a:avLst/>
          </a:prstGeom>
          <a:noFill/>
          <a:ln w="76200" cap="rnd">
            <a:solidFill>
              <a:srgbClr val="C00000"/>
            </a:solidFill>
          </a:ln>
          <a:effectLst>
            <a:innerShdw blurRad="1143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20468"/>
          <a:stretch/>
        </p:blipFill>
        <p:spPr>
          <a:xfrm>
            <a:off x="11255298" y="21556"/>
            <a:ext cx="875876" cy="1101292"/>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5687689"/>
            <a:ext cx="1218370" cy="121837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8307" y="5611197"/>
            <a:ext cx="903792" cy="12050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t="5678"/>
          <a:stretch/>
        </p:blipFill>
        <p:spPr>
          <a:xfrm>
            <a:off x="0" y="0"/>
            <a:ext cx="1329206" cy="1044774"/>
          </a:xfrm>
          <a:prstGeom prst="rect">
            <a:avLst/>
          </a:prstGeom>
        </p:spPr>
      </p:pic>
    </p:spTree>
    <p:extLst>
      <p:ext uri="{BB962C8B-B14F-4D97-AF65-F5344CB8AC3E}">
        <p14:creationId xmlns:p14="http://schemas.microsoft.com/office/powerpoint/2010/main" val="3925286958"/>
      </p:ext>
    </p:extLst>
  </p:cSld>
  <p:clrMapOvr>
    <a:masterClrMapping/>
  </p:clrMapOvr>
  <p:transition spd="slow"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 presetClass="entr" presetSubtype="9"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10690" y="1989154"/>
            <a:ext cx="7850909" cy="3416320"/>
          </a:xfrm>
          <a:prstGeom prst="rect">
            <a:avLst/>
          </a:prstGeom>
        </p:spPr>
        <p:txBody>
          <a:bodyPr wrap="square">
            <a:spAutoFit/>
          </a:bodyPr>
          <a:lstStyle/>
          <a:p>
            <a:pPr indent="355600"/>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临床观察显示，接受黄连素治疗的高胆固醇血症患者，在</a:t>
            </a:r>
            <a:r>
              <a:rPr lang="zh-CN" altLang="zh-CN" b="1" kern="0" dirty="0" smtClean="0">
                <a:solidFill>
                  <a:srgbClr val="9A1913"/>
                </a:solidFill>
                <a:effectLst/>
                <a:latin typeface="楷体" panose="02010609060101010101" pitchFamily="49" charset="-122"/>
                <a:ea typeface="楷体" panose="02010609060101010101" pitchFamily="49" charset="-122"/>
                <a:cs typeface="宋体" panose="02010600030101010101" pitchFamily="2" charset="-122"/>
              </a:rPr>
              <a:t>口服黄连素</a:t>
            </a:r>
            <a:r>
              <a:rPr lang="en-US" altLang="zh-CN" b="1" kern="0" dirty="0" smtClean="0">
                <a:solidFill>
                  <a:srgbClr val="9A1913"/>
                </a:solidFill>
                <a:effectLst/>
                <a:latin typeface="楷体" panose="02010609060101010101" pitchFamily="49" charset="-122"/>
                <a:ea typeface="楷体" panose="02010609060101010101" pitchFamily="49" charset="-122"/>
                <a:cs typeface="宋体" panose="02010600030101010101" pitchFamily="2" charset="-122"/>
              </a:rPr>
              <a:t>3</a:t>
            </a:r>
            <a:r>
              <a:rPr lang="zh-CN" altLang="zh-CN" b="1" kern="0" dirty="0" smtClean="0">
                <a:solidFill>
                  <a:srgbClr val="9A1913"/>
                </a:solidFill>
                <a:effectLst/>
                <a:latin typeface="楷体" panose="02010609060101010101" pitchFamily="49" charset="-122"/>
                <a:ea typeface="楷体" panose="02010609060101010101" pitchFamily="49" charset="-122"/>
                <a:cs typeface="宋体" panose="02010600030101010101" pitchFamily="2" charset="-122"/>
              </a:rPr>
              <a:t>个月后，血清总胆固醇、胆固醇、低密度脂蛋白和甘油三酯下降</a:t>
            </a:r>
            <a:r>
              <a:rPr lang="en-US" altLang="zh-CN" b="1" kern="0" dirty="0" smtClean="0">
                <a:solidFill>
                  <a:srgbClr val="9A1913"/>
                </a:solidFill>
                <a:effectLst/>
                <a:latin typeface="楷体" panose="02010609060101010101" pitchFamily="49" charset="-122"/>
                <a:ea typeface="楷体" panose="02010609060101010101" pitchFamily="49" charset="-122"/>
                <a:cs typeface="宋体" panose="02010600030101010101" pitchFamily="2" charset="-122"/>
              </a:rPr>
              <a:t>20</a:t>
            </a:r>
            <a:r>
              <a:rPr lang="zh-CN" altLang="zh-CN" b="1" kern="0" dirty="0" smtClean="0">
                <a:solidFill>
                  <a:srgbClr val="9A1913"/>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b="1" kern="0" dirty="0" smtClean="0">
                <a:solidFill>
                  <a:srgbClr val="9A1913"/>
                </a:solidFill>
                <a:effectLst/>
                <a:latin typeface="楷体" panose="02010609060101010101" pitchFamily="49" charset="-122"/>
                <a:ea typeface="楷体" panose="02010609060101010101" pitchFamily="49" charset="-122"/>
                <a:cs typeface="宋体" panose="02010600030101010101" pitchFamily="2" charset="-122"/>
              </a:rPr>
              <a:t>28</a:t>
            </a:r>
            <a:r>
              <a:rPr lang="zh-CN" altLang="zh-CN" b="1" kern="0" dirty="0" smtClean="0">
                <a:solidFill>
                  <a:srgbClr val="9A1913"/>
                </a:solidFill>
                <a:effectLst/>
                <a:latin typeface="楷体" panose="02010609060101010101" pitchFamily="49" charset="-122"/>
                <a:ea typeface="楷体" panose="02010609060101010101" pitchFamily="49" charset="-122"/>
                <a:cs typeface="宋体" panose="02010600030101010101" pitchFamily="2" charset="-122"/>
              </a:rPr>
              <a:t>％。</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自然》杂志“编者按”表示：中国的黄连素是“他汀类”药物的理想补充。由于黄连素比“他汀类”药物便宜几十倍，因此，黄连素降血脂作用的发现，对高血脂、糖尿病及心血管疾病的防治具有不可低估的价值。国家自然科学基金鉴定委员会专家一致认为，该研究结果客观可靠，其主要意义在于发现了具有我国自主知识产权的降血脂中药，充分阐明了其作用的分子机理，应用于临床，大大节约医疗成本，可直接造福于全世界高血脂病人，有极高的理论意义和广泛的临床应用前景，认为该课题基础研究达国际领先水平。至于黄连素降血脂的临床有效率，专家透露说，由于个人基因差异，确实也有部分患者对黄连素不敏感，专家正在对这部分患者进行基因测序分析，以期找到其中原因，对症下药，提高治疗效果。</a:t>
            </a:r>
            <a:endParaRPr lang="zh-CN" altLang="zh-CN" sz="12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矩形 2"/>
          <p:cNvSpPr/>
          <p:nvPr/>
        </p:nvSpPr>
        <p:spPr>
          <a:xfrm>
            <a:off x="1847272" y="1291241"/>
            <a:ext cx="9180946" cy="4812145"/>
          </a:xfrm>
          <a:prstGeom prst="rect">
            <a:avLst/>
          </a:prstGeom>
          <a:noFill/>
          <a:ln w="76200" cap="rnd">
            <a:solidFill>
              <a:srgbClr val="C00000"/>
            </a:solidFill>
          </a:ln>
          <a:effectLst>
            <a:innerShdw blurRad="1143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20468"/>
          <a:stretch/>
        </p:blipFill>
        <p:spPr>
          <a:xfrm>
            <a:off x="11255298" y="21556"/>
            <a:ext cx="875876" cy="1101292"/>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5687689"/>
            <a:ext cx="1218370" cy="121837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8307" y="5611197"/>
            <a:ext cx="903792" cy="12050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t="5678"/>
          <a:stretch/>
        </p:blipFill>
        <p:spPr>
          <a:xfrm>
            <a:off x="0" y="0"/>
            <a:ext cx="1329206" cy="1044774"/>
          </a:xfrm>
          <a:prstGeom prst="rect">
            <a:avLst/>
          </a:prstGeom>
        </p:spPr>
      </p:pic>
    </p:spTree>
    <p:extLst>
      <p:ext uri="{BB962C8B-B14F-4D97-AF65-F5344CB8AC3E}">
        <p14:creationId xmlns:p14="http://schemas.microsoft.com/office/powerpoint/2010/main" val="2682608547"/>
      </p:ext>
    </p:extLst>
  </p:cSld>
  <p:clrMapOvr>
    <a:masterClrMapping/>
  </p:clrMapOvr>
  <p:transition spd="slow"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0" y="2551837"/>
            <a:ext cx="6096000" cy="2520370"/>
          </a:xfrm>
          <a:prstGeom prst="rect">
            <a:avLst/>
          </a:prstGeom>
        </p:spPr>
        <p:txBody>
          <a:bodyPr>
            <a:spAutoFit/>
          </a:bodyPr>
          <a:lstStyle/>
          <a:p>
            <a:pPr indent="355600">
              <a:lnSpc>
                <a:spcPct val="150000"/>
              </a:lnSpc>
            </a:pP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用黄连素治疗高血脂症一个疗程（每日</a:t>
            </a:r>
            <a:r>
              <a:rPr lang="en-US"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3</a:t>
            </a: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次，每次</a:t>
            </a:r>
            <a:r>
              <a:rPr lang="en-US"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0.3</a:t>
            </a: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克，连服</a:t>
            </a:r>
            <a:r>
              <a:rPr lang="en-US"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20</a:t>
            </a: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天）后，血总胆固醇和甘油三酯显著下降，对于因动脉硬化所致的冠心病及脑血管病有效。黄连素的降压作用也很好，多数老年高血压患者服药后，血压可降至正常范围。</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这是由于黄连素中的小蘖碱可直接作用于血管平滑肌，具有舒张血管作用。</a:t>
            </a:r>
            <a:endParaRPr lang="zh-CN" altLang="zh-CN" sz="12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矩形 2"/>
          <p:cNvSpPr/>
          <p:nvPr/>
        </p:nvSpPr>
        <p:spPr>
          <a:xfrm>
            <a:off x="2022763" y="1145310"/>
            <a:ext cx="9180946" cy="4812145"/>
          </a:xfrm>
          <a:prstGeom prst="rect">
            <a:avLst/>
          </a:prstGeom>
          <a:noFill/>
          <a:ln w="76200" cap="rnd">
            <a:solidFill>
              <a:srgbClr val="C00000"/>
            </a:solidFill>
          </a:ln>
          <a:effectLst>
            <a:innerShdw blurRad="1143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20468"/>
          <a:stretch/>
        </p:blipFill>
        <p:spPr>
          <a:xfrm>
            <a:off x="11255298" y="21556"/>
            <a:ext cx="875876" cy="1101292"/>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5687689"/>
            <a:ext cx="1218370" cy="121837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8307" y="5611197"/>
            <a:ext cx="903792" cy="12050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t="5678"/>
          <a:stretch/>
        </p:blipFill>
        <p:spPr>
          <a:xfrm>
            <a:off x="0" y="0"/>
            <a:ext cx="1329206" cy="1044774"/>
          </a:xfrm>
          <a:prstGeom prst="rect">
            <a:avLst/>
          </a:prstGeom>
        </p:spPr>
      </p:pic>
    </p:spTree>
    <p:extLst>
      <p:ext uri="{BB962C8B-B14F-4D97-AF65-F5344CB8AC3E}">
        <p14:creationId xmlns:p14="http://schemas.microsoft.com/office/powerpoint/2010/main" val="2356540931"/>
      </p:ext>
    </p:extLst>
  </p:cSld>
  <p:clrMapOvr>
    <a:masterClrMapping/>
  </p:clrMapOvr>
  <p:transition spd="slow"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64508" y="1700557"/>
            <a:ext cx="7804727" cy="4031873"/>
          </a:xfrm>
          <a:prstGeom prst="rect">
            <a:avLst/>
          </a:prstGeom>
        </p:spPr>
        <p:txBody>
          <a:bodyPr wrap="square">
            <a:spAutoFit/>
          </a:bodyPr>
          <a:lstStyle/>
          <a:p>
            <a:pPr indent="406400"/>
            <a:r>
              <a:rPr lang="zh-CN" altLang="zh-CN" sz="2000"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黄连素亦有降血糖、尿糖的作用</a:t>
            </a:r>
            <a:endParaRPr lang="zh-CN" altLang="zh-CN" sz="1200" b="1"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a:p>
            <a:pPr indent="355600"/>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糖尿病病人每日口服</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4</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次，每项次</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0.4</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克，服</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1-3</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个月后，能使血糖降至正常水平。中老年人发生心律失常多与器质性心脏病有关，如冠状动脉硬化性心脏病、心肌炎等。每日口服黄连素</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4</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次，每次</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0.4</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克，连服</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7-12</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天，能使心悸、气短、胸闷等不适症状减轻或消失，可缓解或纠正心律失常。</a:t>
            </a:r>
            <a:endParaRPr lang="zh-CN" altLang="zh-CN" sz="1200" b="1" kern="100" dirty="0">
              <a:latin typeface="楷体" panose="02010609060101010101" pitchFamily="49" charset="-122"/>
              <a:ea typeface="楷体" panose="02010609060101010101" pitchFamily="49" charset="-122"/>
              <a:cs typeface="Times New Roman" panose="02020603050405020304" pitchFamily="18" charset="0"/>
            </a:endParaRPr>
          </a:p>
          <a:p>
            <a:pPr indent="406400"/>
            <a:r>
              <a:rPr lang="zh-CN" altLang="zh-CN" sz="2000"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黄连素改善心律失常</a:t>
            </a:r>
            <a:endParaRPr lang="zh-CN" altLang="zh-CN" sz="1200" b="1" kern="100" dirty="0">
              <a:latin typeface="楷体" panose="02010609060101010101" pitchFamily="49" charset="-122"/>
              <a:ea typeface="楷体" panose="02010609060101010101" pitchFamily="49" charset="-122"/>
              <a:cs typeface="Times New Roman" panose="02020603050405020304" pitchFamily="18" charset="0"/>
            </a:endParaRPr>
          </a:p>
          <a:p>
            <a:pPr indent="355600"/>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科研成果显示：</a:t>
            </a:r>
            <a:r>
              <a:rPr lang="zh-CN" altLang="zh-CN" b="1" kern="0" dirty="0" smtClean="0">
                <a:solidFill>
                  <a:srgbClr val="9A1913"/>
                </a:solidFill>
                <a:effectLst/>
                <a:latin typeface="楷体" panose="02010609060101010101" pitchFamily="49" charset="-122"/>
                <a:ea typeface="楷体" panose="02010609060101010101" pitchFamily="49" charset="-122"/>
                <a:cs typeface="宋体" panose="02010600030101010101" pitchFamily="2" charset="-122"/>
              </a:rPr>
              <a:t>黄连素能增加冠状动脉血流量，改善心肌功能，从而降低因冠状动脉梗塞所引起的心律失常的发病率。黄连素对于治疗频发的房性、室性早搏也有很好的效果，尤其对室性早搏的治疗效果十分明显，其有效率可达</a:t>
            </a:r>
            <a:r>
              <a:rPr lang="en-US" altLang="zh-CN" b="1" kern="0" dirty="0" smtClean="0">
                <a:solidFill>
                  <a:srgbClr val="9A1913"/>
                </a:solidFill>
                <a:effectLst/>
                <a:latin typeface="楷体" panose="02010609060101010101" pitchFamily="49" charset="-122"/>
                <a:ea typeface="楷体" panose="02010609060101010101" pitchFamily="49" charset="-122"/>
                <a:cs typeface="宋体" panose="02010600030101010101" pitchFamily="2" charset="-122"/>
              </a:rPr>
              <a:t>90</a:t>
            </a:r>
            <a:r>
              <a:rPr lang="zh-CN" altLang="zh-CN" b="1" kern="0" dirty="0" smtClean="0">
                <a:solidFill>
                  <a:srgbClr val="9A1913"/>
                </a:solidFill>
                <a:effectLst/>
                <a:latin typeface="楷体" panose="02010609060101010101" pitchFamily="49" charset="-122"/>
                <a:ea typeface="楷体" panose="02010609060101010101" pitchFamily="49" charset="-122"/>
                <a:cs typeface="宋体" panose="02010600030101010101" pitchFamily="2" charset="-122"/>
              </a:rPr>
              <a:t>％以上。</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其机理可能是，黄连素对血管平滑肌</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受体有抑制作用，这种作用可以减轻冠状动脉的收缩，改善心肌缺血，从而起到治疗室性心律失常的作用。其用法是：成人每次口服</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0</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4</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克</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(0</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1</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克／片</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1</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日服</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4</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次，显效后继续服用</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5</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日，随后可减成维持量，即每次口服</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0</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2</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0</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3</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克，每日服</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3</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次，一般</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4</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6</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周为一个疗程。</a:t>
            </a:r>
            <a:endParaRPr lang="zh-CN" altLang="zh-CN" sz="12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矩形 2"/>
          <p:cNvSpPr/>
          <p:nvPr/>
        </p:nvSpPr>
        <p:spPr>
          <a:xfrm>
            <a:off x="1810327" y="1200728"/>
            <a:ext cx="9180946" cy="4812145"/>
          </a:xfrm>
          <a:prstGeom prst="rect">
            <a:avLst/>
          </a:prstGeom>
          <a:noFill/>
          <a:ln w="76200" cap="rnd">
            <a:solidFill>
              <a:srgbClr val="C00000"/>
            </a:solidFill>
          </a:ln>
          <a:effectLst>
            <a:innerShdw blurRad="1143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20468"/>
          <a:stretch/>
        </p:blipFill>
        <p:spPr>
          <a:xfrm>
            <a:off x="11255298" y="21556"/>
            <a:ext cx="875876" cy="1101292"/>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5687689"/>
            <a:ext cx="1218370" cy="121837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8307" y="5611197"/>
            <a:ext cx="903792" cy="12050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t="5678"/>
          <a:stretch/>
        </p:blipFill>
        <p:spPr>
          <a:xfrm>
            <a:off x="0" y="0"/>
            <a:ext cx="1329206" cy="1044774"/>
          </a:xfrm>
          <a:prstGeom prst="rect">
            <a:avLst/>
          </a:prstGeom>
        </p:spPr>
      </p:pic>
    </p:spTree>
    <p:extLst>
      <p:ext uri="{BB962C8B-B14F-4D97-AF65-F5344CB8AC3E}">
        <p14:creationId xmlns:p14="http://schemas.microsoft.com/office/powerpoint/2010/main" val="2714231609"/>
      </p:ext>
    </p:extLst>
  </p:cSld>
  <p:clrMapOvr>
    <a:masterClrMapping/>
  </p:clrMapOvr>
  <p:transition spd="slow"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6" presetClass="entr" presetSubtype="21"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55635" y="1878334"/>
            <a:ext cx="7407565" cy="3724096"/>
          </a:xfrm>
          <a:prstGeom prst="rect">
            <a:avLst/>
          </a:prstGeom>
        </p:spPr>
        <p:txBody>
          <a:bodyPr wrap="square">
            <a:spAutoFit/>
          </a:bodyPr>
          <a:lstStyle/>
          <a:p>
            <a:pPr indent="406400"/>
            <a:r>
              <a:rPr lang="zh-CN" altLang="zh-CN" sz="2000"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黄连素还有一定的防癌作用</a:t>
            </a:r>
            <a:endParaRPr lang="zh-CN" altLang="zh-CN" sz="1200" b="1" kern="100" dirty="0" smtClean="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a:p>
            <a:pPr indent="355600"/>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患有慢性结肠炎、结肠息肉、食道炎等疾病的人经常服用，既有治疗作用，又可防治发生癌变。黄连素对防治短暂性脑缺血发作亦有良好效果。短暂性脑缺血发作是脑栓塞的一个重要危险因素，如不及时控制，约有半数可诱发脑栓塞而致生命危险。由于短暂性脑缺血发作的发生及转归与血小板聚集力密切相关，所以抗血小板凝集剂如阿司匹林早已成为治疗短暂性脑缺血发作，预防脑梗塞的有效药物。黄连素如同阿司匹林可抑制血小板凝集，并且作用更为广泛，是比阿司匹林更加有效的药物。由于黄连素药源广，副作用小，易被病人接受，因而可用于</a:t>
            </a: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短暂性脑缺血发作的治疗。具体用法：每日</a:t>
            </a:r>
            <a:r>
              <a:rPr lang="en-US"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0.9</a:t>
            </a: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克，分三次口服，连续治疗</a:t>
            </a:r>
            <a:r>
              <a:rPr lang="en-US"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30</a:t>
            </a: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天为一疗程，可用</a:t>
            </a:r>
            <a:r>
              <a:rPr lang="en-US"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2-3</a:t>
            </a: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个疗程。</a:t>
            </a:r>
            <a:r>
              <a:rPr lang="zh-CN" altLang="zh-CN" b="1" kern="0" dirty="0" smtClean="0">
                <a:effectLst/>
                <a:latin typeface="楷体" panose="02010609060101010101" pitchFamily="49" charset="-122"/>
                <a:ea typeface="楷体" panose="02010609060101010101" pitchFamily="49" charset="-122"/>
                <a:cs typeface="宋体" panose="02010600030101010101" pitchFamily="2" charset="-122"/>
              </a:rPr>
              <a:t>黄连素为中药黄连、黄柏或三颗针中提取的有效成分，又名小蘖碱。</a:t>
            </a:r>
            <a:endParaRPr lang="zh-CN" altLang="zh-CN" sz="1200" b="1" kern="100" dirty="0" smtClean="0">
              <a:latin typeface="楷体" panose="02010609060101010101" pitchFamily="49" charset="-122"/>
              <a:ea typeface="楷体" panose="02010609060101010101" pitchFamily="49" charset="-122"/>
              <a:cs typeface="Times New Roman" panose="02020603050405020304" pitchFamily="18" charset="0"/>
            </a:endParaRPr>
          </a:p>
          <a:p>
            <a:endParaRPr lang="zh-CN" altLang="en-US" b="1" dirty="0">
              <a:latin typeface="楷体" panose="02010609060101010101" pitchFamily="49" charset="-122"/>
              <a:ea typeface="楷体" panose="02010609060101010101" pitchFamily="49" charset="-122"/>
            </a:endParaRPr>
          </a:p>
        </p:txBody>
      </p:sp>
      <p:sp>
        <p:nvSpPr>
          <p:cNvPr id="3" name="矩形 2"/>
          <p:cNvSpPr/>
          <p:nvPr/>
        </p:nvSpPr>
        <p:spPr>
          <a:xfrm>
            <a:off x="1902690" y="1145310"/>
            <a:ext cx="9180946" cy="4812145"/>
          </a:xfrm>
          <a:prstGeom prst="rect">
            <a:avLst/>
          </a:prstGeom>
          <a:noFill/>
          <a:ln w="76200" cap="rnd">
            <a:solidFill>
              <a:srgbClr val="C00000"/>
            </a:solidFill>
          </a:ln>
          <a:effectLst>
            <a:innerShdw blurRad="1143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20468"/>
          <a:stretch/>
        </p:blipFill>
        <p:spPr>
          <a:xfrm>
            <a:off x="11255298" y="21556"/>
            <a:ext cx="875876" cy="1101292"/>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5687689"/>
            <a:ext cx="1218370" cy="121837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8307" y="5611197"/>
            <a:ext cx="903792" cy="12050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t="5678"/>
          <a:stretch/>
        </p:blipFill>
        <p:spPr>
          <a:xfrm>
            <a:off x="0" y="0"/>
            <a:ext cx="1329206" cy="1044774"/>
          </a:xfrm>
          <a:prstGeom prst="rect">
            <a:avLst/>
          </a:prstGeom>
        </p:spPr>
      </p:pic>
    </p:spTree>
    <p:extLst>
      <p:ext uri="{BB962C8B-B14F-4D97-AF65-F5344CB8AC3E}">
        <p14:creationId xmlns:p14="http://schemas.microsoft.com/office/powerpoint/2010/main" val="2203877811"/>
      </p:ext>
    </p:extLst>
  </p:cSld>
  <p:clrMapOvr>
    <a:masterClrMapping/>
  </p:clrMapOvr>
  <p:transition spd="slow"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75709" y="1581581"/>
            <a:ext cx="6096000" cy="3754874"/>
          </a:xfrm>
          <a:prstGeom prst="rect">
            <a:avLst/>
          </a:prstGeom>
        </p:spPr>
        <p:txBody>
          <a:bodyPr>
            <a:spAutoFit/>
          </a:bodyPr>
          <a:lstStyle/>
          <a:p>
            <a:pPr indent="406400"/>
            <a:r>
              <a:rPr lang="zh-CN" altLang="zh-CN" sz="2000"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黄连素的抗菌能力颇强</a:t>
            </a:r>
            <a:endParaRPr lang="zh-CN" altLang="zh-CN" sz="1200" b="1" kern="100" dirty="0" smtClean="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a:p>
            <a:pPr indent="355600"/>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体外试验表明它的抗菌谱十分广泛，临床上主要用于治疗消化</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 ( </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消化食品</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 )</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系统感染，如急性胃肠炎 、痢疾等。</a:t>
            </a:r>
            <a:endParaRPr lang="zh-CN" altLang="zh-CN" sz="1200" b="1" kern="100" dirty="0" smtClean="0">
              <a:latin typeface="楷体" panose="02010609060101010101" pitchFamily="49" charset="-122"/>
              <a:ea typeface="楷体" panose="02010609060101010101" pitchFamily="49" charset="-122"/>
              <a:cs typeface="Times New Roman" panose="02020603050405020304" pitchFamily="18" charset="0"/>
            </a:endParaRPr>
          </a:p>
          <a:p>
            <a:pPr indent="406400"/>
            <a:r>
              <a:rPr lang="zh-CN" altLang="zh-CN" sz="2000"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黄连素治疗心血管疾病有良效</a:t>
            </a:r>
            <a:endParaRPr lang="zh-CN" altLang="zh-CN" sz="1200" b="1" kern="100" dirty="0" smtClean="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b="1"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抗心律失常</a:t>
            </a:r>
            <a:r>
              <a:rPr lang="en-US" altLang="zh-CN" b="1"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lang="zh-CN" altLang="zh-CN" b="1"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心律失常通常表现为心跳的节律变得不匀齐，或心跳的频率过快、过慢等。新近发现黄连素具有抗心律失常的作用，能够治疗多种类型的心律紊乱，而且对心率、血压</a:t>
            </a:r>
            <a:r>
              <a:rPr lang="en-US" altLang="zh-CN" b="1"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 ( </a:t>
            </a:r>
            <a:r>
              <a:rPr lang="zh-CN" altLang="zh-CN" b="1"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血压食品</a:t>
            </a:r>
            <a:r>
              <a:rPr lang="en-US" altLang="zh-CN" b="1"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lang="zh-CN" altLang="zh-CN" b="1"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lang="zh-CN" altLang="zh-CN" b="1" dirty="0" smtClean="0">
                <a:latin typeface="楷体" panose="02010609060101010101" pitchFamily="49" charset="-122"/>
                <a:ea typeface="楷体" panose="02010609060101010101" pitchFamily="49" charset="-122"/>
              </a:rPr>
              <a:t>肝肾功能、血象无不良影响。绝大多数抗心律失常药物都具有减弱心肌收缩力的缺点，而黄连素则能加强心肌的收缩力，因此，可用盐酸小檗碱治疗。如</a:t>
            </a:r>
            <a:r>
              <a:rPr lang="zh-CN" altLang="zh-CN" b="1" dirty="0" smtClean="0">
                <a:solidFill>
                  <a:srgbClr val="C00000"/>
                </a:solidFill>
                <a:latin typeface="楷体" panose="02010609060101010101" pitchFamily="49" charset="-122"/>
                <a:ea typeface="楷体" panose="02010609060101010101" pitchFamily="49" charset="-122"/>
              </a:rPr>
              <a:t>对多种心动过速患者，每次口服</a:t>
            </a:r>
            <a:r>
              <a:rPr lang="en-US" altLang="zh-CN" b="1" dirty="0" smtClean="0">
                <a:solidFill>
                  <a:srgbClr val="C00000"/>
                </a:solidFill>
                <a:latin typeface="楷体" panose="02010609060101010101" pitchFamily="49" charset="-122"/>
                <a:ea typeface="楷体" panose="02010609060101010101" pitchFamily="49" charset="-122"/>
              </a:rPr>
              <a:t>0.3</a:t>
            </a:r>
            <a:r>
              <a:rPr lang="zh-CN" altLang="zh-CN" b="1" dirty="0" smtClean="0">
                <a:solidFill>
                  <a:srgbClr val="C00000"/>
                </a:solidFill>
                <a:latin typeface="楷体" panose="02010609060101010101" pitchFamily="49" charset="-122"/>
                <a:ea typeface="楷体" panose="02010609060101010101" pitchFamily="49" charset="-122"/>
              </a:rPr>
              <a:t>～</a:t>
            </a:r>
            <a:r>
              <a:rPr lang="en-US" altLang="zh-CN" b="1" dirty="0" smtClean="0">
                <a:solidFill>
                  <a:srgbClr val="C00000"/>
                </a:solidFill>
                <a:latin typeface="楷体" panose="02010609060101010101" pitchFamily="49" charset="-122"/>
                <a:ea typeface="楷体" panose="02010609060101010101" pitchFamily="49" charset="-122"/>
              </a:rPr>
              <a:t>0.6</a:t>
            </a:r>
            <a:r>
              <a:rPr lang="zh-CN" altLang="zh-CN" b="1" dirty="0" smtClean="0">
                <a:solidFill>
                  <a:srgbClr val="C00000"/>
                </a:solidFill>
                <a:latin typeface="楷体" panose="02010609060101010101" pitchFamily="49" charset="-122"/>
                <a:ea typeface="楷体" panose="02010609060101010101" pitchFamily="49" charset="-122"/>
              </a:rPr>
              <a:t>克，一天四次，</a:t>
            </a:r>
            <a:r>
              <a:rPr lang="en-US" altLang="zh-CN" b="1" dirty="0" smtClean="0">
                <a:solidFill>
                  <a:srgbClr val="C00000"/>
                </a:solidFill>
                <a:latin typeface="楷体" panose="02010609060101010101" pitchFamily="49" charset="-122"/>
                <a:ea typeface="楷体" panose="02010609060101010101" pitchFamily="49" charset="-122"/>
              </a:rPr>
              <a:t>2</a:t>
            </a:r>
            <a:r>
              <a:rPr lang="zh-CN" altLang="zh-CN" b="1" dirty="0" smtClean="0">
                <a:solidFill>
                  <a:srgbClr val="C00000"/>
                </a:solidFill>
                <a:latin typeface="楷体" panose="02010609060101010101" pitchFamily="49" charset="-122"/>
                <a:ea typeface="楷体" panose="02010609060101010101" pitchFamily="49" charset="-122"/>
              </a:rPr>
              <a:t>～</a:t>
            </a:r>
            <a:r>
              <a:rPr lang="en-US" altLang="zh-CN" b="1" dirty="0" smtClean="0">
                <a:solidFill>
                  <a:srgbClr val="C00000"/>
                </a:solidFill>
                <a:latin typeface="楷体" panose="02010609060101010101" pitchFamily="49" charset="-122"/>
                <a:ea typeface="楷体" panose="02010609060101010101" pitchFamily="49" charset="-122"/>
              </a:rPr>
              <a:t>4</a:t>
            </a:r>
            <a:r>
              <a:rPr lang="zh-CN" altLang="zh-CN" b="1" dirty="0" smtClean="0">
                <a:solidFill>
                  <a:srgbClr val="C00000"/>
                </a:solidFill>
                <a:latin typeface="楷体" panose="02010609060101010101" pitchFamily="49" charset="-122"/>
                <a:ea typeface="楷体" panose="02010609060101010101" pitchFamily="49" charset="-122"/>
              </a:rPr>
              <a:t>个星期为一个疗程。一般</a:t>
            </a:r>
            <a:r>
              <a:rPr lang="en-US" altLang="zh-CN" b="1" dirty="0" smtClean="0">
                <a:solidFill>
                  <a:srgbClr val="C00000"/>
                </a:solidFill>
                <a:latin typeface="楷体" panose="02010609060101010101" pitchFamily="49" charset="-122"/>
                <a:ea typeface="楷体" panose="02010609060101010101" pitchFamily="49" charset="-122"/>
              </a:rPr>
              <a:t>7</a:t>
            </a:r>
            <a:r>
              <a:rPr lang="zh-CN" altLang="zh-CN" b="1" dirty="0" smtClean="0">
                <a:solidFill>
                  <a:srgbClr val="C00000"/>
                </a:solidFill>
                <a:latin typeface="楷体" panose="02010609060101010101" pitchFamily="49" charset="-122"/>
                <a:ea typeface="楷体" panose="02010609060101010101" pitchFamily="49" charset="-122"/>
              </a:rPr>
              <a:t>天左右奏效，总有效率为</a:t>
            </a:r>
            <a:r>
              <a:rPr lang="en-US" altLang="zh-CN" b="1" dirty="0" smtClean="0">
                <a:solidFill>
                  <a:srgbClr val="C00000"/>
                </a:solidFill>
                <a:latin typeface="楷体" panose="02010609060101010101" pitchFamily="49" charset="-122"/>
                <a:ea typeface="楷体" panose="02010609060101010101" pitchFamily="49" charset="-122"/>
              </a:rPr>
              <a:t>78%</a:t>
            </a:r>
            <a:r>
              <a:rPr lang="zh-CN" altLang="zh-CN" b="1" dirty="0" smtClean="0">
                <a:solidFill>
                  <a:srgbClr val="C00000"/>
                </a:solidFill>
                <a:latin typeface="楷体" panose="02010609060101010101" pitchFamily="49" charset="-122"/>
                <a:ea typeface="楷体" panose="02010609060101010101" pitchFamily="49" charset="-122"/>
              </a:rPr>
              <a:t>。</a:t>
            </a:r>
            <a:endParaRPr lang="zh-CN" altLang="zh-CN" b="1" dirty="0">
              <a:solidFill>
                <a:srgbClr val="C00000"/>
              </a:solidFill>
              <a:latin typeface="楷体" panose="02010609060101010101" pitchFamily="49" charset="-122"/>
              <a:ea typeface="楷体" panose="02010609060101010101" pitchFamily="49" charset="-122"/>
            </a:endParaRPr>
          </a:p>
        </p:txBody>
      </p:sp>
      <p:sp>
        <p:nvSpPr>
          <p:cNvPr id="3" name="矩形 2"/>
          <p:cNvSpPr/>
          <p:nvPr/>
        </p:nvSpPr>
        <p:spPr>
          <a:xfrm>
            <a:off x="1736436" y="1052946"/>
            <a:ext cx="9180946" cy="4812145"/>
          </a:xfrm>
          <a:prstGeom prst="rect">
            <a:avLst/>
          </a:prstGeom>
          <a:noFill/>
          <a:ln w="76200" cap="rnd">
            <a:solidFill>
              <a:srgbClr val="C00000"/>
            </a:solidFill>
          </a:ln>
          <a:effectLst>
            <a:innerShdw blurRad="1143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20468"/>
          <a:stretch/>
        </p:blipFill>
        <p:spPr>
          <a:xfrm>
            <a:off x="11255298" y="21556"/>
            <a:ext cx="875876" cy="1101292"/>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5687689"/>
            <a:ext cx="1218370" cy="121837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8307" y="5611197"/>
            <a:ext cx="903792" cy="12050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t="5678"/>
          <a:stretch/>
        </p:blipFill>
        <p:spPr>
          <a:xfrm>
            <a:off x="0" y="0"/>
            <a:ext cx="1329206" cy="1044774"/>
          </a:xfrm>
          <a:prstGeom prst="rect">
            <a:avLst/>
          </a:prstGeom>
        </p:spPr>
      </p:pic>
    </p:spTree>
    <p:extLst>
      <p:ext uri="{BB962C8B-B14F-4D97-AF65-F5344CB8AC3E}">
        <p14:creationId xmlns:p14="http://schemas.microsoft.com/office/powerpoint/2010/main" val="1536931854"/>
      </p:ext>
    </p:extLst>
  </p:cSld>
  <p:clrMapOvr>
    <a:masterClrMapping/>
  </p:clrMapOvr>
  <p:transition spd="slow"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90617" y="1561075"/>
            <a:ext cx="7952509" cy="4001095"/>
          </a:xfrm>
          <a:prstGeom prst="rect">
            <a:avLst/>
          </a:prstGeom>
        </p:spPr>
        <p:txBody>
          <a:bodyPr wrap="square">
            <a:spAutoFit/>
          </a:bodyPr>
          <a:lstStyle/>
          <a:p>
            <a:pPr indent="406400"/>
            <a:r>
              <a:rPr lang="zh-CN" altLang="zh-CN" sz="2000"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用于肺性心律失常或伴有心力衰竭 的室性心律失常患者</a:t>
            </a:r>
            <a:r>
              <a:rPr lang="zh-CN" altLang="zh-CN" sz="2000"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endParaRPr lang="zh-CN" altLang="zh-CN" sz="1200" b="1" kern="100" dirty="0">
              <a:latin typeface="楷体" panose="02010609060101010101" pitchFamily="49" charset="-122"/>
              <a:ea typeface="楷体" panose="02010609060101010101" pitchFamily="49" charset="-122"/>
              <a:cs typeface="Times New Roman" panose="02020603050405020304" pitchFamily="18" charset="0"/>
            </a:endParaRPr>
          </a:p>
          <a:p>
            <a:pPr indent="355600"/>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抗心力衰竭当心脏由于心肌收缩力减弱，不能将静脉回流的血液全部送入动脉时，就会造成血液淤滞，心排血量降低，难以满足组织代谢的需要。可在</a:t>
            </a: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餐前服用盐酸小檗碱来治疗，每次</a:t>
            </a:r>
            <a:r>
              <a:rPr lang="en-US"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0.4</a:t>
            </a: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0.6</a:t>
            </a: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克，一天三次。一般</a:t>
            </a:r>
            <a:r>
              <a:rPr lang="en-US"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1</a:t>
            </a: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5</a:t>
            </a: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天见效</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总有效率为</a:t>
            </a:r>
            <a:r>
              <a:rPr lang="en-US"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71%</a:t>
            </a:r>
            <a:r>
              <a:rPr lang="zh-CN" altLang="zh-CN" b="1" kern="0" dirty="0" smtClean="0">
                <a:solidFill>
                  <a:srgbClr val="C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但急症、重症病人仍需送医院诊治。抗血小板聚集不少 老年</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 ( </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老年食品</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 )</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人常因血栓形成而导致瘫痪，甚至危及生命。其主要原因为血小板聚集率较高之故。可服盐酸小檗碱治疗，每次</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0.3</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克，一天四次，</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2</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4</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个星期为一个疗程，总有效率为</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95%</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。因为盐酸小檗碱能增加血小板内核苷酸的含量，从而达到抑制血小板聚集的目的。原发性高血压由于外界强烈刺激长期反复作用于大脑皮质，引起精神紧张、情绪激动、导致 大脑皮质的功能失调，因而皮质下血管舒缩中枢的功能发生紊乱，以致全身小动脉收缩，而是血压升高。此时可服盐酸小檗碱治疗，每次</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0.3</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0.6</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克，一天三四次，</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4</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个星期为一个疗程，一般</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3</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6</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天见效，总有效率为</a:t>
            </a:r>
            <a:r>
              <a:rPr lang="en-US"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81%</a:t>
            </a:r>
            <a:r>
              <a:rPr lang="zh-CN" altLang="zh-CN" b="1" kern="0" dirty="0" smtClean="0">
                <a:solidFill>
                  <a:srgbClr val="3E3E3E"/>
                </a:solidFill>
                <a:effectLst/>
                <a:latin typeface="楷体" panose="02010609060101010101" pitchFamily="49" charset="-122"/>
                <a:ea typeface="楷体" panose="02010609060101010101" pitchFamily="49" charset="-122"/>
                <a:cs typeface="宋体" panose="02010600030101010101" pitchFamily="2" charset="-122"/>
              </a:rPr>
              <a:t>，优于复方降压片。这可能是由于该药能通过抗胆碱酯酶增强乙酰胆碱作用，扩张血管所致。</a:t>
            </a:r>
            <a:endParaRPr lang="zh-CN" altLang="zh-CN" sz="12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矩形 2"/>
          <p:cNvSpPr/>
          <p:nvPr/>
        </p:nvSpPr>
        <p:spPr>
          <a:xfrm>
            <a:off x="1662545" y="1062183"/>
            <a:ext cx="9180946" cy="4812145"/>
          </a:xfrm>
          <a:prstGeom prst="rect">
            <a:avLst/>
          </a:prstGeom>
          <a:noFill/>
          <a:ln w="76200" cap="rnd">
            <a:solidFill>
              <a:srgbClr val="C00000"/>
            </a:solidFill>
          </a:ln>
          <a:effectLst>
            <a:innerShdw blurRad="1143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20468"/>
          <a:stretch/>
        </p:blipFill>
        <p:spPr>
          <a:xfrm>
            <a:off x="11255298" y="21556"/>
            <a:ext cx="875876" cy="1101292"/>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5687689"/>
            <a:ext cx="1218370" cy="121837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8307" y="5611197"/>
            <a:ext cx="903792" cy="12050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t="5678"/>
          <a:stretch/>
        </p:blipFill>
        <p:spPr>
          <a:xfrm>
            <a:off x="0" y="0"/>
            <a:ext cx="1329206" cy="1044774"/>
          </a:xfrm>
          <a:prstGeom prst="rect">
            <a:avLst/>
          </a:prstGeom>
        </p:spPr>
      </p:pic>
    </p:spTree>
    <p:extLst>
      <p:ext uri="{BB962C8B-B14F-4D97-AF65-F5344CB8AC3E}">
        <p14:creationId xmlns:p14="http://schemas.microsoft.com/office/powerpoint/2010/main" val="1253544912"/>
      </p:ext>
    </p:extLst>
  </p:cSld>
  <p:clrMapOvr>
    <a:masterClrMapping/>
  </p:clrMapOvr>
  <p:transition spd="slow"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1" presetClass="entr" presetSubtype="1"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3967</Words>
  <Application>Microsoft Office PowerPoint</Application>
  <PresentationFormat>自定义</PresentationFormat>
  <Paragraphs>44</Paragraphs>
  <Slides>14</Slides>
  <Notes>0</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xyz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申江</dc:creator>
  <cp:lastModifiedBy>USER</cp:lastModifiedBy>
  <cp:revision>15</cp:revision>
  <dcterms:created xsi:type="dcterms:W3CDTF">2016-08-13T00:53:53Z</dcterms:created>
  <dcterms:modified xsi:type="dcterms:W3CDTF">2016-08-13T09:04:24Z</dcterms:modified>
</cp:coreProperties>
</file>